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4"/>
  </p:notesMasterIdLst>
  <p:sldIdLst>
    <p:sldId id="256" r:id="rId2"/>
    <p:sldId id="258" r:id="rId3"/>
    <p:sldId id="257" r:id="rId4"/>
    <p:sldId id="259" r:id="rId5"/>
    <p:sldId id="260" r:id="rId6"/>
    <p:sldId id="261" r:id="rId7"/>
    <p:sldId id="262" r:id="rId8"/>
    <p:sldId id="264" r:id="rId9"/>
    <p:sldId id="265" r:id="rId10"/>
    <p:sldId id="266" r:id="rId11"/>
    <p:sldId id="294" r:id="rId12"/>
    <p:sldId id="270" r:id="rId13"/>
    <p:sldId id="269" r:id="rId14"/>
    <p:sldId id="271" r:id="rId15"/>
    <p:sldId id="263" r:id="rId16"/>
    <p:sldId id="273" r:id="rId17"/>
    <p:sldId id="272" r:id="rId18"/>
    <p:sldId id="275" r:id="rId19"/>
    <p:sldId id="284" r:id="rId20"/>
    <p:sldId id="274" r:id="rId21"/>
    <p:sldId id="276" r:id="rId22"/>
    <p:sldId id="277" r:id="rId23"/>
    <p:sldId id="279" r:id="rId24"/>
    <p:sldId id="293" r:id="rId25"/>
    <p:sldId id="295" r:id="rId26"/>
    <p:sldId id="296" r:id="rId27"/>
    <p:sldId id="299" r:id="rId28"/>
    <p:sldId id="297" r:id="rId29"/>
    <p:sldId id="298" r:id="rId30"/>
    <p:sldId id="280" r:id="rId31"/>
    <p:sldId id="281"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93" autoAdjust="0"/>
  </p:normalViewPr>
  <p:slideViewPr>
    <p:cSldViewPr snapToGrid="0" snapToObjects="1">
      <p:cViewPr>
        <p:scale>
          <a:sx n="75" d="100"/>
          <a:sy n="75" d="100"/>
        </p:scale>
        <p:origin x="-1904"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25C5D-F9DA-A246-8AA7-11E967AC2739}" type="doc">
      <dgm:prSet loTypeId="urn:microsoft.com/office/officeart/2009/3/layout/PlusandMinus" loCatId="" qsTypeId="urn:microsoft.com/office/officeart/2005/8/quickstyle/simple4" qsCatId="simple" csTypeId="urn:microsoft.com/office/officeart/2005/8/colors/accent4_2" csCatId="accent4" phldr="1"/>
      <dgm:spPr/>
      <dgm:t>
        <a:bodyPr/>
        <a:lstStyle/>
        <a:p>
          <a:endParaRPr lang="es-ES_tradnl"/>
        </a:p>
      </dgm:t>
    </dgm:pt>
    <dgm:pt modelId="{0DF8CF04-95B7-B046-B4BF-32CFDB64C692}">
      <dgm:prSet phldrT="[Texto]"/>
      <dgm:spPr/>
      <dgm:t>
        <a:bodyPr/>
        <a:lstStyle/>
        <a:p>
          <a:pPr marL="363538" indent="-363538" algn="l"/>
          <a:r>
            <a:rPr lang="es-ES_tradnl" dirty="0" smtClean="0">
              <a:latin typeface="Century Gothic"/>
              <a:cs typeface="Century Gothic"/>
            </a:rPr>
            <a:t>+ Múltiples recursos</a:t>
          </a:r>
        </a:p>
        <a:p>
          <a:pPr marL="271463" indent="-271463" algn="l"/>
          <a:r>
            <a:rPr lang="es-ES_tradnl" dirty="0" smtClean="0">
              <a:latin typeface="Century Gothic"/>
              <a:cs typeface="Century Gothic"/>
            </a:rPr>
            <a:t>+ Indagación y exploración</a:t>
          </a:r>
        </a:p>
        <a:p>
          <a:pPr marL="271463" indent="-271463" algn="l"/>
          <a:r>
            <a:rPr lang="es-ES_tradnl" dirty="0" smtClean="0">
              <a:latin typeface="Century Gothic"/>
              <a:cs typeface="Century Gothic"/>
            </a:rPr>
            <a:t>+ Proyectos colaborativos</a:t>
          </a:r>
        </a:p>
        <a:p>
          <a:pPr marL="271463" indent="-271463" algn="l"/>
          <a:r>
            <a:rPr lang="es-ES_tradnl" dirty="0" smtClean="0">
              <a:latin typeface="Century Gothic"/>
              <a:cs typeface="Century Gothic"/>
            </a:rPr>
            <a:t>+ Investigar en libros, internet, haciendo </a:t>
          </a:r>
          <a:r>
            <a:rPr lang="es-ES_tradnl" dirty="0" smtClean="0">
              <a:latin typeface="Century Gothic"/>
              <a:cs typeface="Century Gothic"/>
            </a:rPr>
            <a:t>entrevistas</a:t>
          </a:r>
        </a:p>
        <a:p>
          <a:pPr marL="271463" indent="-271463" algn="l"/>
          <a:r>
            <a:rPr lang="es-ES_tradnl" dirty="0" smtClean="0">
              <a:latin typeface="Century Gothic"/>
              <a:cs typeface="Century Gothic"/>
            </a:rPr>
            <a:t>+ </a:t>
          </a:r>
          <a:r>
            <a:rPr lang="es-ES_tradnl" dirty="0" err="1" smtClean="0">
              <a:latin typeface="Century Gothic"/>
              <a:cs typeface="Century Gothic"/>
            </a:rPr>
            <a:t>Flipped</a:t>
          </a:r>
          <a:r>
            <a:rPr lang="es-ES_tradnl" dirty="0" smtClean="0">
              <a:latin typeface="Century Gothic"/>
              <a:cs typeface="Century Gothic"/>
            </a:rPr>
            <a:t> </a:t>
          </a:r>
          <a:r>
            <a:rPr lang="es-ES_tradnl" dirty="0" err="1" smtClean="0">
              <a:latin typeface="Century Gothic"/>
              <a:cs typeface="Century Gothic"/>
            </a:rPr>
            <a:t>learning</a:t>
          </a:r>
          <a:endParaRPr lang="es-ES_tradnl" dirty="0">
            <a:latin typeface="Century Gothic"/>
            <a:cs typeface="Century Gothic"/>
          </a:endParaRPr>
        </a:p>
      </dgm:t>
    </dgm:pt>
    <dgm:pt modelId="{2115B5D3-D9ED-6F4F-9F65-01D29FDB8E27}" type="sibTrans" cxnId="{73E474E9-5248-2A4C-BD39-EAC40635B969}">
      <dgm:prSet/>
      <dgm:spPr/>
      <dgm:t>
        <a:bodyPr/>
        <a:lstStyle/>
        <a:p>
          <a:endParaRPr lang="es-ES_tradnl"/>
        </a:p>
      </dgm:t>
    </dgm:pt>
    <dgm:pt modelId="{3E3B6B76-D1E7-6F41-A6EE-387AFDF88F02}" type="parTrans" cxnId="{73E474E9-5248-2A4C-BD39-EAC40635B969}">
      <dgm:prSet/>
      <dgm:spPr/>
      <dgm:t>
        <a:bodyPr/>
        <a:lstStyle/>
        <a:p>
          <a:endParaRPr lang="es-ES_tradnl"/>
        </a:p>
      </dgm:t>
    </dgm:pt>
    <dgm:pt modelId="{4BCE29BA-B64F-944C-92D3-C37EAEC8C661}">
      <dgm:prSet phldrT="[Texto]"/>
      <dgm:spPr/>
      <dgm:t>
        <a:bodyPr/>
        <a:lstStyle/>
        <a:p>
          <a:pPr marL="363538" indent="-363538"/>
          <a:r>
            <a:rPr lang="es-ES_tradnl" dirty="0" smtClean="0">
              <a:latin typeface="Century Gothic"/>
              <a:cs typeface="Century Gothic"/>
            </a:rPr>
            <a:t>- Libros de texto</a:t>
          </a:r>
        </a:p>
        <a:p>
          <a:pPr marL="271463" indent="-271463"/>
          <a:r>
            <a:rPr lang="es-ES_tradnl" dirty="0" smtClean="0">
              <a:latin typeface="Century Gothic"/>
              <a:cs typeface="Century Gothic"/>
            </a:rPr>
            <a:t>- Clases expositivas</a:t>
          </a:r>
        </a:p>
        <a:p>
          <a:pPr marL="271463" indent="-271463"/>
          <a:r>
            <a:rPr lang="es-ES_tradnl" dirty="0" smtClean="0">
              <a:latin typeface="Century Gothic"/>
              <a:cs typeface="Century Gothic"/>
            </a:rPr>
            <a:t>- Exámenes</a:t>
          </a:r>
        </a:p>
        <a:p>
          <a:pPr marL="271463" indent="-271463"/>
          <a:r>
            <a:rPr lang="es-ES_tradnl" dirty="0" smtClean="0">
              <a:latin typeface="Century Gothic"/>
              <a:cs typeface="Century Gothic"/>
            </a:rPr>
            <a:t>- Copiar de la pizarra</a:t>
          </a:r>
        </a:p>
        <a:p>
          <a:pPr marL="271463" indent="-271463"/>
          <a:r>
            <a:rPr lang="es-ES_tradnl" dirty="0" smtClean="0">
              <a:latin typeface="Century Gothic"/>
              <a:cs typeface="Century Gothic"/>
            </a:rPr>
            <a:t>- Fichas y fotocopias</a:t>
          </a:r>
          <a:endParaRPr lang="es-ES_tradnl" dirty="0">
            <a:latin typeface="Century Gothic"/>
            <a:cs typeface="Century Gothic"/>
          </a:endParaRPr>
        </a:p>
      </dgm:t>
    </dgm:pt>
    <dgm:pt modelId="{3C545ED7-B76B-354D-8659-E83D77A48029}" type="sibTrans" cxnId="{00919945-5F6C-E743-A7AB-155F7C701A0D}">
      <dgm:prSet/>
      <dgm:spPr/>
      <dgm:t>
        <a:bodyPr/>
        <a:lstStyle/>
        <a:p>
          <a:endParaRPr lang="es-ES_tradnl"/>
        </a:p>
      </dgm:t>
    </dgm:pt>
    <dgm:pt modelId="{E5D4DCEE-A6BC-544F-A280-87A082DE4769}" type="parTrans" cxnId="{00919945-5F6C-E743-A7AB-155F7C701A0D}">
      <dgm:prSet/>
      <dgm:spPr/>
      <dgm:t>
        <a:bodyPr/>
        <a:lstStyle/>
        <a:p>
          <a:endParaRPr lang="es-ES_tradnl"/>
        </a:p>
      </dgm:t>
    </dgm:pt>
    <dgm:pt modelId="{68C750BC-F2BB-AD46-82D0-FCABFD550E47}" type="pres">
      <dgm:prSet presAssocID="{B4D25C5D-F9DA-A246-8AA7-11E967AC2739}" presName="Name0" presStyleCnt="0">
        <dgm:presLayoutVars>
          <dgm:chMax val="2"/>
          <dgm:chPref val="2"/>
          <dgm:dir/>
          <dgm:animOne/>
          <dgm:resizeHandles val="exact"/>
        </dgm:presLayoutVars>
      </dgm:prSet>
      <dgm:spPr/>
      <dgm:t>
        <a:bodyPr/>
        <a:lstStyle/>
        <a:p>
          <a:endParaRPr lang="es-ES_tradnl"/>
        </a:p>
      </dgm:t>
    </dgm:pt>
    <dgm:pt modelId="{C64C7902-8B6C-7746-8700-721C678503D8}" type="pres">
      <dgm:prSet presAssocID="{B4D25C5D-F9DA-A246-8AA7-11E967AC2739}" presName="Background" presStyleLbl="bgImgPlace1" presStyleIdx="0" presStyleCnt="1"/>
      <dgm:spPr/>
      <dgm:t>
        <a:bodyPr/>
        <a:lstStyle/>
        <a:p>
          <a:endParaRPr lang="es-ES_tradnl"/>
        </a:p>
      </dgm:t>
    </dgm:pt>
    <dgm:pt modelId="{CC582FFB-6ED8-CC4B-8127-3033FBFD9076}" type="pres">
      <dgm:prSet presAssocID="{B4D25C5D-F9DA-A246-8AA7-11E967AC2739}" presName="ParentText1" presStyleLbl="revTx" presStyleIdx="0" presStyleCnt="2">
        <dgm:presLayoutVars>
          <dgm:chMax val="0"/>
          <dgm:chPref val="0"/>
          <dgm:bulletEnabled val="1"/>
        </dgm:presLayoutVars>
      </dgm:prSet>
      <dgm:spPr/>
      <dgm:t>
        <a:bodyPr/>
        <a:lstStyle/>
        <a:p>
          <a:endParaRPr lang="es-ES_tradnl"/>
        </a:p>
      </dgm:t>
    </dgm:pt>
    <dgm:pt modelId="{0CDC4813-5F18-F749-B161-D541080BA4F5}" type="pres">
      <dgm:prSet presAssocID="{B4D25C5D-F9DA-A246-8AA7-11E967AC2739}" presName="ParentText2" presStyleLbl="revTx" presStyleIdx="1" presStyleCnt="2">
        <dgm:presLayoutVars>
          <dgm:chMax val="0"/>
          <dgm:chPref val="0"/>
          <dgm:bulletEnabled val="1"/>
        </dgm:presLayoutVars>
      </dgm:prSet>
      <dgm:spPr/>
      <dgm:t>
        <a:bodyPr/>
        <a:lstStyle/>
        <a:p>
          <a:endParaRPr lang="es-ES_tradnl"/>
        </a:p>
      </dgm:t>
    </dgm:pt>
    <dgm:pt modelId="{D6DBC0D9-4A19-CB47-812D-287B6295D6D9}" type="pres">
      <dgm:prSet presAssocID="{B4D25C5D-F9DA-A246-8AA7-11E967AC2739}" presName="Plus" presStyleLbl="alignNode1" presStyleIdx="0" presStyleCnt="2"/>
      <dgm:spPr/>
      <dgm:t>
        <a:bodyPr/>
        <a:lstStyle/>
        <a:p>
          <a:endParaRPr lang="es-ES_tradnl"/>
        </a:p>
      </dgm:t>
    </dgm:pt>
    <dgm:pt modelId="{34B7A60A-6D67-FA45-8E3E-3C082151919F}" type="pres">
      <dgm:prSet presAssocID="{B4D25C5D-F9DA-A246-8AA7-11E967AC2739}" presName="Minus" presStyleLbl="alignNode1" presStyleIdx="1" presStyleCnt="2"/>
      <dgm:spPr/>
      <dgm:t>
        <a:bodyPr/>
        <a:lstStyle/>
        <a:p>
          <a:endParaRPr lang="es-ES_tradnl"/>
        </a:p>
      </dgm:t>
    </dgm:pt>
    <dgm:pt modelId="{6F343D2C-A787-3E40-9A96-F59DCDD744FD}" type="pres">
      <dgm:prSet presAssocID="{B4D25C5D-F9DA-A246-8AA7-11E967AC2739}" presName="Divider" presStyleLbl="parChTrans1D1" presStyleIdx="0" presStyleCnt="1"/>
      <dgm:spPr/>
      <dgm:t>
        <a:bodyPr/>
        <a:lstStyle/>
        <a:p>
          <a:endParaRPr lang="es-ES_tradnl"/>
        </a:p>
      </dgm:t>
    </dgm:pt>
  </dgm:ptLst>
  <dgm:cxnLst>
    <dgm:cxn modelId="{73E474E9-5248-2A4C-BD39-EAC40635B969}" srcId="{B4D25C5D-F9DA-A246-8AA7-11E967AC2739}" destId="{0DF8CF04-95B7-B046-B4BF-32CFDB64C692}" srcOrd="0" destOrd="0" parTransId="{3E3B6B76-D1E7-6F41-A6EE-387AFDF88F02}" sibTransId="{2115B5D3-D9ED-6F4F-9F65-01D29FDB8E27}"/>
    <dgm:cxn modelId="{DC9D027D-701C-2243-AEDB-5D7BB0D8D9C2}" type="presOf" srcId="{B4D25C5D-F9DA-A246-8AA7-11E967AC2739}" destId="{68C750BC-F2BB-AD46-82D0-FCABFD550E47}" srcOrd="0" destOrd="0" presId="urn:microsoft.com/office/officeart/2009/3/layout/PlusandMinus"/>
    <dgm:cxn modelId="{6759D884-C2B0-3C4C-A6B4-F9713C4EB095}" type="presOf" srcId="{4BCE29BA-B64F-944C-92D3-C37EAEC8C661}" destId="{0CDC4813-5F18-F749-B161-D541080BA4F5}" srcOrd="0" destOrd="0" presId="urn:microsoft.com/office/officeart/2009/3/layout/PlusandMinus"/>
    <dgm:cxn modelId="{8F35C987-43B3-9B49-B184-1C93545479A6}" type="presOf" srcId="{0DF8CF04-95B7-B046-B4BF-32CFDB64C692}" destId="{CC582FFB-6ED8-CC4B-8127-3033FBFD9076}" srcOrd="0" destOrd="0" presId="urn:microsoft.com/office/officeart/2009/3/layout/PlusandMinus"/>
    <dgm:cxn modelId="{00919945-5F6C-E743-A7AB-155F7C701A0D}" srcId="{B4D25C5D-F9DA-A246-8AA7-11E967AC2739}" destId="{4BCE29BA-B64F-944C-92D3-C37EAEC8C661}" srcOrd="1" destOrd="0" parTransId="{E5D4DCEE-A6BC-544F-A280-87A082DE4769}" sibTransId="{3C545ED7-B76B-354D-8659-E83D77A48029}"/>
    <dgm:cxn modelId="{87A3CD03-A0DF-684D-9CAF-2EE48946E917}" type="presParOf" srcId="{68C750BC-F2BB-AD46-82D0-FCABFD550E47}" destId="{C64C7902-8B6C-7746-8700-721C678503D8}" srcOrd="0" destOrd="0" presId="urn:microsoft.com/office/officeart/2009/3/layout/PlusandMinus"/>
    <dgm:cxn modelId="{F60A3137-5054-E241-85BE-827BDE552DF6}" type="presParOf" srcId="{68C750BC-F2BB-AD46-82D0-FCABFD550E47}" destId="{CC582FFB-6ED8-CC4B-8127-3033FBFD9076}" srcOrd="1" destOrd="0" presId="urn:microsoft.com/office/officeart/2009/3/layout/PlusandMinus"/>
    <dgm:cxn modelId="{16295605-2304-1C4A-BCD9-2FEFFFD2852E}" type="presParOf" srcId="{68C750BC-F2BB-AD46-82D0-FCABFD550E47}" destId="{0CDC4813-5F18-F749-B161-D541080BA4F5}" srcOrd="2" destOrd="0" presId="urn:microsoft.com/office/officeart/2009/3/layout/PlusandMinus"/>
    <dgm:cxn modelId="{A527A126-4582-9B48-A518-B441D29746C3}" type="presParOf" srcId="{68C750BC-F2BB-AD46-82D0-FCABFD550E47}" destId="{D6DBC0D9-4A19-CB47-812D-287B6295D6D9}" srcOrd="3" destOrd="0" presId="urn:microsoft.com/office/officeart/2009/3/layout/PlusandMinus"/>
    <dgm:cxn modelId="{5D916483-8A99-864E-9A4B-D0D1AC40FAC0}" type="presParOf" srcId="{68C750BC-F2BB-AD46-82D0-FCABFD550E47}" destId="{34B7A60A-6D67-FA45-8E3E-3C082151919F}" srcOrd="4" destOrd="0" presId="urn:microsoft.com/office/officeart/2009/3/layout/PlusandMinus"/>
    <dgm:cxn modelId="{84CF8D33-CD4D-FB45-B4FA-1C2B2A3C2ED7}" type="presParOf" srcId="{68C750BC-F2BB-AD46-82D0-FCABFD550E47}" destId="{6F343D2C-A787-3E40-9A96-F59DCDD744FD}"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C7902-8B6C-7746-8700-721C678503D8}">
      <dsp:nvSpPr>
        <dsp:cNvPr id="0" name=""/>
        <dsp:cNvSpPr/>
      </dsp:nvSpPr>
      <dsp:spPr>
        <a:xfrm>
          <a:off x="798001" y="751670"/>
          <a:ext cx="6932174" cy="3582505"/>
        </a:xfrm>
        <a:prstGeom prst="rect">
          <a:avLst/>
        </a:prstGeom>
        <a:solidFill>
          <a:schemeClr val="accent4">
            <a:tint val="50000"/>
            <a:hueOff val="0"/>
            <a:satOff val="0"/>
            <a:lumOff val="0"/>
            <a:alphaOff val="0"/>
          </a:schemeClr>
        </a:solidFill>
        <a:ln>
          <a:noFill/>
        </a:ln>
        <a:effectLst>
          <a:outerShdw blurRad="63500" dist="25400" dir="5400000" sx="101000" sy="101000" rotWithShape="0">
            <a:srgbClr val="000000">
              <a:alpha val="40000"/>
            </a:srgbClr>
          </a:outerShdw>
        </a:effectLst>
      </dsp:spPr>
      <dsp:style>
        <a:lnRef idx="0">
          <a:scrgbClr r="0" g="0" b="0"/>
        </a:lnRef>
        <a:fillRef idx="1">
          <a:scrgbClr r="0" g="0" b="0"/>
        </a:fillRef>
        <a:effectRef idx="2">
          <a:scrgbClr r="0" g="0" b="0"/>
        </a:effectRef>
        <a:fontRef idx="minor"/>
      </dsp:style>
    </dsp:sp>
    <dsp:sp modelId="{CC582FFB-6ED8-CC4B-8127-3033FBFD9076}">
      <dsp:nvSpPr>
        <dsp:cNvPr id="0" name=""/>
        <dsp:cNvSpPr/>
      </dsp:nvSpPr>
      <dsp:spPr>
        <a:xfrm>
          <a:off x="1005169" y="1170649"/>
          <a:ext cx="3219078" cy="306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363538" lvl="0" indent="-363538" algn="l" defTabSz="889000">
            <a:lnSpc>
              <a:spcPct val="90000"/>
            </a:lnSpc>
            <a:spcBef>
              <a:spcPct val="0"/>
            </a:spcBef>
            <a:spcAft>
              <a:spcPct val="35000"/>
            </a:spcAft>
          </a:pPr>
          <a:r>
            <a:rPr lang="es-ES_tradnl" sz="2000" kern="1200" dirty="0" smtClean="0">
              <a:latin typeface="Century Gothic"/>
              <a:cs typeface="Century Gothic"/>
            </a:rPr>
            <a:t>+ Múltiples recursos</a:t>
          </a:r>
        </a:p>
        <a:p>
          <a:pPr marL="271463" lvl="0" indent="-271463" algn="l" defTabSz="889000">
            <a:lnSpc>
              <a:spcPct val="90000"/>
            </a:lnSpc>
            <a:spcBef>
              <a:spcPct val="0"/>
            </a:spcBef>
            <a:spcAft>
              <a:spcPct val="35000"/>
            </a:spcAft>
          </a:pPr>
          <a:r>
            <a:rPr lang="es-ES_tradnl" sz="2000" kern="1200" dirty="0" smtClean="0">
              <a:latin typeface="Century Gothic"/>
              <a:cs typeface="Century Gothic"/>
            </a:rPr>
            <a:t>+ Indagación y exploración</a:t>
          </a:r>
        </a:p>
        <a:p>
          <a:pPr marL="271463" lvl="0" indent="-271463" algn="l" defTabSz="889000">
            <a:lnSpc>
              <a:spcPct val="90000"/>
            </a:lnSpc>
            <a:spcBef>
              <a:spcPct val="0"/>
            </a:spcBef>
            <a:spcAft>
              <a:spcPct val="35000"/>
            </a:spcAft>
          </a:pPr>
          <a:r>
            <a:rPr lang="es-ES_tradnl" sz="2000" kern="1200" dirty="0" smtClean="0">
              <a:latin typeface="Century Gothic"/>
              <a:cs typeface="Century Gothic"/>
            </a:rPr>
            <a:t>+ Proyectos colaborativos</a:t>
          </a:r>
        </a:p>
        <a:p>
          <a:pPr marL="271463" lvl="0" indent="-271463" algn="l" defTabSz="889000">
            <a:lnSpc>
              <a:spcPct val="90000"/>
            </a:lnSpc>
            <a:spcBef>
              <a:spcPct val="0"/>
            </a:spcBef>
            <a:spcAft>
              <a:spcPct val="35000"/>
            </a:spcAft>
          </a:pPr>
          <a:r>
            <a:rPr lang="es-ES_tradnl" sz="2000" kern="1200" dirty="0" smtClean="0">
              <a:latin typeface="Century Gothic"/>
              <a:cs typeface="Century Gothic"/>
            </a:rPr>
            <a:t>+ Investigar en libros, internet, haciendo </a:t>
          </a:r>
          <a:r>
            <a:rPr lang="es-ES_tradnl" sz="2000" kern="1200" dirty="0" smtClean="0">
              <a:latin typeface="Century Gothic"/>
              <a:cs typeface="Century Gothic"/>
            </a:rPr>
            <a:t>entrevistas</a:t>
          </a:r>
        </a:p>
        <a:p>
          <a:pPr marL="271463" lvl="0" indent="-271463" algn="l" defTabSz="889000">
            <a:lnSpc>
              <a:spcPct val="90000"/>
            </a:lnSpc>
            <a:spcBef>
              <a:spcPct val="0"/>
            </a:spcBef>
            <a:spcAft>
              <a:spcPct val="35000"/>
            </a:spcAft>
          </a:pPr>
          <a:r>
            <a:rPr lang="es-ES_tradnl" sz="2000" kern="1200" dirty="0" smtClean="0">
              <a:latin typeface="Century Gothic"/>
              <a:cs typeface="Century Gothic"/>
            </a:rPr>
            <a:t>+ </a:t>
          </a:r>
          <a:r>
            <a:rPr lang="es-ES_tradnl" sz="2000" kern="1200" dirty="0" err="1" smtClean="0">
              <a:latin typeface="Century Gothic"/>
              <a:cs typeface="Century Gothic"/>
            </a:rPr>
            <a:t>Flipped</a:t>
          </a:r>
          <a:r>
            <a:rPr lang="es-ES_tradnl" sz="2000" kern="1200" dirty="0" smtClean="0">
              <a:latin typeface="Century Gothic"/>
              <a:cs typeface="Century Gothic"/>
            </a:rPr>
            <a:t> </a:t>
          </a:r>
          <a:r>
            <a:rPr lang="es-ES_tradnl" sz="2000" kern="1200" dirty="0" err="1" smtClean="0">
              <a:latin typeface="Century Gothic"/>
              <a:cs typeface="Century Gothic"/>
            </a:rPr>
            <a:t>learning</a:t>
          </a:r>
          <a:endParaRPr lang="es-ES_tradnl" sz="2000" kern="1200" dirty="0">
            <a:latin typeface="Century Gothic"/>
            <a:cs typeface="Century Gothic"/>
          </a:endParaRPr>
        </a:p>
      </dsp:txBody>
      <dsp:txXfrm>
        <a:off x="1005169" y="1170649"/>
        <a:ext cx="3219078" cy="3064789"/>
      </dsp:txXfrm>
    </dsp:sp>
    <dsp:sp modelId="{0CDC4813-5F18-F749-B161-D541080BA4F5}">
      <dsp:nvSpPr>
        <dsp:cNvPr id="0" name=""/>
        <dsp:cNvSpPr/>
      </dsp:nvSpPr>
      <dsp:spPr>
        <a:xfrm>
          <a:off x="4295960" y="1170649"/>
          <a:ext cx="3219078" cy="3064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363538" lvl="0" indent="-363538" algn="l" defTabSz="889000">
            <a:lnSpc>
              <a:spcPct val="90000"/>
            </a:lnSpc>
            <a:spcBef>
              <a:spcPct val="0"/>
            </a:spcBef>
            <a:spcAft>
              <a:spcPct val="35000"/>
            </a:spcAft>
          </a:pPr>
          <a:r>
            <a:rPr lang="es-ES_tradnl" sz="2000" kern="1200" dirty="0" smtClean="0">
              <a:latin typeface="Century Gothic"/>
              <a:cs typeface="Century Gothic"/>
            </a:rPr>
            <a:t>- Libros de texto</a:t>
          </a:r>
        </a:p>
        <a:p>
          <a:pPr marL="271463" lvl="0" indent="-271463" algn="l" defTabSz="889000">
            <a:lnSpc>
              <a:spcPct val="90000"/>
            </a:lnSpc>
            <a:spcBef>
              <a:spcPct val="0"/>
            </a:spcBef>
            <a:spcAft>
              <a:spcPct val="35000"/>
            </a:spcAft>
          </a:pPr>
          <a:r>
            <a:rPr lang="es-ES_tradnl" sz="2000" kern="1200" dirty="0" smtClean="0">
              <a:latin typeface="Century Gothic"/>
              <a:cs typeface="Century Gothic"/>
            </a:rPr>
            <a:t>- Clases expositivas</a:t>
          </a:r>
        </a:p>
        <a:p>
          <a:pPr marL="271463" lvl="0" indent="-271463" algn="l" defTabSz="889000">
            <a:lnSpc>
              <a:spcPct val="90000"/>
            </a:lnSpc>
            <a:spcBef>
              <a:spcPct val="0"/>
            </a:spcBef>
            <a:spcAft>
              <a:spcPct val="35000"/>
            </a:spcAft>
          </a:pPr>
          <a:r>
            <a:rPr lang="es-ES_tradnl" sz="2000" kern="1200" dirty="0" smtClean="0">
              <a:latin typeface="Century Gothic"/>
              <a:cs typeface="Century Gothic"/>
            </a:rPr>
            <a:t>- Exámenes</a:t>
          </a:r>
        </a:p>
        <a:p>
          <a:pPr marL="271463" lvl="0" indent="-271463" algn="l" defTabSz="889000">
            <a:lnSpc>
              <a:spcPct val="90000"/>
            </a:lnSpc>
            <a:spcBef>
              <a:spcPct val="0"/>
            </a:spcBef>
            <a:spcAft>
              <a:spcPct val="35000"/>
            </a:spcAft>
          </a:pPr>
          <a:r>
            <a:rPr lang="es-ES_tradnl" sz="2000" kern="1200" dirty="0" smtClean="0">
              <a:latin typeface="Century Gothic"/>
              <a:cs typeface="Century Gothic"/>
            </a:rPr>
            <a:t>- Copiar de la pizarra</a:t>
          </a:r>
        </a:p>
        <a:p>
          <a:pPr marL="271463" lvl="0" indent="-271463" algn="l" defTabSz="889000">
            <a:lnSpc>
              <a:spcPct val="90000"/>
            </a:lnSpc>
            <a:spcBef>
              <a:spcPct val="0"/>
            </a:spcBef>
            <a:spcAft>
              <a:spcPct val="35000"/>
            </a:spcAft>
          </a:pPr>
          <a:r>
            <a:rPr lang="es-ES_tradnl" sz="2000" kern="1200" dirty="0" smtClean="0">
              <a:latin typeface="Century Gothic"/>
              <a:cs typeface="Century Gothic"/>
            </a:rPr>
            <a:t>- Fichas y fotocopias</a:t>
          </a:r>
          <a:endParaRPr lang="es-ES_tradnl" sz="2000" kern="1200" dirty="0">
            <a:latin typeface="Century Gothic"/>
            <a:cs typeface="Century Gothic"/>
          </a:endParaRPr>
        </a:p>
      </dsp:txBody>
      <dsp:txXfrm>
        <a:off x="4295960" y="1170649"/>
        <a:ext cx="3219078" cy="3064789"/>
      </dsp:txXfrm>
    </dsp:sp>
    <dsp:sp modelId="{D6DBC0D9-4A19-CB47-812D-287B6295D6D9}">
      <dsp:nvSpPr>
        <dsp:cNvPr id="0" name=""/>
        <dsp:cNvSpPr/>
      </dsp:nvSpPr>
      <dsp:spPr>
        <a:xfrm>
          <a:off x="80879" y="34732"/>
          <a:ext cx="1354562" cy="1354562"/>
        </a:xfrm>
        <a:prstGeom prst="plus">
          <a:avLst>
            <a:gd name="adj" fmla="val 32810"/>
          </a:avLst>
        </a:prstGeom>
        <a:gradFill rotWithShape="0">
          <a:gsLst>
            <a:gs pos="0">
              <a:schemeClr val="accent4">
                <a:hueOff val="0"/>
                <a:satOff val="0"/>
                <a:lumOff val="0"/>
                <a:alphaOff val="0"/>
                <a:shade val="100000"/>
                <a:satMod val="120000"/>
              </a:schemeClr>
            </a:gs>
            <a:gs pos="69000">
              <a:schemeClr val="accent4">
                <a:hueOff val="0"/>
                <a:satOff val="0"/>
                <a:lumOff val="0"/>
                <a:alphaOff val="0"/>
                <a:tint val="80000"/>
                <a:shade val="100000"/>
                <a:satMod val="150000"/>
              </a:schemeClr>
            </a:gs>
            <a:gs pos="100000">
              <a:schemeClr val="accent4">
                <a:hueOff val="0"/>
                <a:satOff val="0"/>
                <a:lumOff val="0"/>
                <a:alphaOff val="0"/>
                <a:tint val="50000"/>
                <a:shade val="100000"/>
                <a:satMod val="15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34B7A60A-6D67-FA45-8E3E-3C082151919F}">
      <dsp:nvSpPr>
        <dsp:cNvPr id="0" name=""/>
        <dsp:cNvSpPr/>
      </dsp:nvSpPr>
      <dsp:spPr>
        <a:xfrm>
          <a:off x="6774013" y="521866"/>
          <a:ext cx="1274882" cy="436890"/>
        </a:xfrm>
        <a:prstGeom prst="rect">
          <a:avLst/>
        </a:prstGeom>
        <a:gradFill rotWithShape="0">
          <a:gsLst>
            <a:gs pos="0">
              <a:schemeClr val="accent4">
                <a:hueOff val="0"/>
                <a:satOff val="0"/>
                <a:lumOff val="0"/>
                <a:alphaOff val="0"/>
                <a:shade val="100000"/>
                <a:satMod val="120000"/>
              </a:schemeClr>
            </a:gs>
            <a:gs pos="69000">
              <a:schemeClr val="accent4">
                <a:hueOff val="0"/>
                <a:satOff val="0"/>
                <a:lumOff val="0"/>
                <a:alphaOff val="0"/>
                <a:tint val="80000"/>
                <a:shade val="100000"/>
                <a:satMod val="150000"/>
              </a:schemeClr>
            </a:gs>
            <a:gs pos="100000">
              <a:schemeClr val="accent4">
                <a:hueOff val="0"/>
                <a:satOff val="0"/>
                <a:lumOff val="0"/>
                <a:alphaOff val="0"/>
                <a:tint val="50000"/>
                <a:shade val="100000"/>
                <a:satMod val="15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63500" dist="25400" dir="5400000" sx="101000" sy="101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6F343D2C-A787-3E40-9A96-F59DCDD744FD}">
      <dsp:nvSpPr>
        <dsp:cNvPr id="0" name=""/>
        <dsp:cNvSpPr/>
      </dsp:nvSpPr>
      <dsp:spPr>
        <a:xfrm>
          <a:off x="4264088" y="1177202"/>
          <a:ext cx="796" cy="2927169"/>
        </a:xfrm>
        <a:prstGeom prst="line">
          <a:avLst/>
        </a:prstGeom>
        <a:noFill/>
        <a:ln w="12700"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724424-34E5-E444-8441-527134AE0813}" type="datetimeFigureOut">
              <a:rPr lang="es-ES" smtClean="0"/>
              <a:t>10/1/14</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EE09C-0552-CE44-959B-F672A59BBA1F}" type="slidenum">
              <a:rPr lang="es-ES_tradnl" smtClean="0"/>
              <a:t>‹Nr.›</a:t>
            </a:fld>
            <a:endParaRPr lang="es-ES_tradnl"/>
          </a:p>
        </p:txBody>
      </p:sp>
    </p:spTree>
    <p:extLst>
      <p:ext uri="{BB962C8B-B14F-4D97-AF65-F5344CB8AC3E}">
        <p14:creationId xmlns:p14="http://schemas.microsoft.com/office/powerpoint/2010/main" val="2324050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a:t>
            </a:fld>
            <a:endParaRPr lang="es-ES_tradnl"/>
          </a:p>
        </p:txBody>
      </p:sp>
    </p:spTree>
    <p:extLst>
      <p:ext uri="{BB962C8B-B14F-4D97-AF65-F5344CB8AC3E}">
        <p14:creationId xmlns:p14="http://schemas.microsoft.com/office/powerpoint/2010/main" val="15208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El </a:t>
            </a:r>
            <a:r>
              <a:rPr lang="es-ES_tradnl" dirty="0"/>
              <a:t>PEP forma parte de uno de los 4 programas del Bachillerato Internacional, y es </a:t>
            </a:r>
            <a:r>
              <a:rPr lang="es-ES_tradnl" dirty="0" smtClean="0"/>
              <a:t>el que se </a:t>
            </a:r>
            <a:r>
              <a:rPr lang="es-ES_tradnl" dirty="0"/>
              <a:t>destina a los más pequeños. Las metas del PEP son lograr que sus hijos se transformen en niños solidarios, informados e instruidos, que adquieran las herramientas para ayudar a que el mundo sea mejor, que puedan comprender la diversidad como algo positivo, y que con sus destrezas y conocimientos apoyen a resolver problemas reales y tener un impacto real en nuestro mundo.</a:t>
            </a:r>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10</a:t>
            </a:fld>
            <a:endParaRPr lang="es-ES_tradnl"/>
          </a:p>
        </p:txBody>
      </p:sp>
    </p:spTree>
    <p:extLst>
      <p:ext uri="{BB962C8B-B14F-4D97-AF65-F5344CB8AC3E}">
        <p14:creationId xmlns:p14="http://schemas.microsoft.com/office/powerpoint/2010/main" val="303662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Para </a:t>
            </a:r>
            <a:r>
              <a:rPr lang="es-ES_tradnl" dirty="0"/>
              <a:t>lograr esta gran meta, nos </a:t>
            </a:r>
            <a:r>
              <a:rPr lang="es-ES_tradnl" dirty="0" err="1"/>
              <a:t>porponemos</a:t>
            </a:r>
            <a:r>
              <a:rPr lang="es-ES_tradnl" dirty="0"/>
              <a:t> tres principales objetivos: lograr que los niños COMPRENDAN, no sólo conozcan y adquieran </a:t>
            </a:r>
            <a:r>
              <a:rPr lang="es-ES_tradnl" dirty="0" err="1"/>
              <a:t>contenidiso</a:t>
            </a:r>
            <a:r>
              <a:rPr lang="es-ES_tradnl" dirty="0"/>
              <a:t>, sino que sean capaz de comprender tanto el mundo cercano a ellos como el lejano. </a:t>
            </a:r>
          </a:p>
          <a:p>
            <a:r>
              <a:rPr lang="es-ES_tradnl" dirty="0"/>
              <a:t>Queremos que desarrollen HABILIDADES, porque las necesitarán para liderar en el futuro.</a:t>
            </a:r>
          </a:p>
          <a:p>
            <a:r>
              <a:rPr lang="es-ES_tradnl" dirty="0"/>
              <a:t>Y buscamos que adquieran ACTITUDES Y ATRIBUTOS, porque creemos que teniendo una base valórica sólida podrán ser ciudadanos responsables, que ayuden a ser del mundo un lugar mejor. </a:t>
            </a:r>
          </a:p>
          <a:p>
            <a:r>
              <a:rPr lang="es-ES_tradnl" dirty="0"/>
              <a:t>El PEP se basa en estos tres aspectos: la comprensión, el desarrollo de habilidades, y la adquisición de actitudes y atributos.</a:t>
            </a:r>
          </a:p>
          <a:p>
            <a:r>
              <a:rPr lang="es-ES_tradnl" dirty="0"/>
              <a:t>Ahora veremos algunos ejemplos.</a:t>
            </a:r>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11</a:t>
            </a:fld>
            <a:endParaRPr lang="es-ES_tradnl"/>
          </a:p>
        </p:txBody>
      </p:sp>
    </p:spTree>
    <p:extLst>
      <p:ext uri="{BB962C8B-B14F-4D97-AF65-F5344CB8AC3E}">
        <p14:creationId xmlns:p14="http://schemas.microsoft.com/office/powerpoint/2010/main" val="167825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Tenemos </a:t>
            </a:r>
            <a:r>
              <a:rPr lang="es-ES_tradnl" dirty="0"/>
              <a:t>que enfrentar el contenido y el conocimiento desde una perspectiva global, tratando, a través de este contenido, temas de importancia mundial. </a:t>
            </a:r>
          </a:p>
          <a:p>
            <a:r>
              <a:rPr lang="es-ES_tradnl" dirty="0"/>
              <a:t>Por eso, no hacemos preguntas como estas, sino que hacemos preguntas como estas. </a:t>
            </a:r>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12</a:t>
            </a:fld>
            <a:endParaRPr lang="es-ES_tradnl"/>
          </a:p>
        </p:txBody>
      </p:sp>
    </p:spTree>
    <p:extLst>
      <p:ext uri="{BB962C8B-B14F-4D97-AF65-F5344CB8AC3E}">
        <p14:creationId xmlns:p14="http://schemas.microsoft.com/office/powerpoint/2010/main" val="194575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Desde </a:t>
            </a:r>
            <a:r>
              <a:rPr lang="es-ES_tradnl" dirty="0" smtClean="0"/>
              <a:t>muy pequeños esperamos que los niños colabren, lideren, investiguen, tomen decisiones, sean autónomos. </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13</a:t>
            </a:fld>
            <a:endParaRPr lang="es-ES_tradnl"/>
          </a:p>
        </p:txBody>
      </p:sp>
    </p:spTree>
    <p:extLst>
      <p:ext uri="{BB962C8B-B14F-4D97-AF65-F5344CB8AC3E}">
        <p14:creationId xmlns:p14="http://schemas.microsoft.com/office/powerpoint/2010/main" val="2390159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aseline="0" dirty="0" smtClean="0"/>
              <a:t>Necesitamos </a:t>
            </a:r>
            <a:r>
              <a:rPr lang="es-ES_tradnl" baseline="0" dirty="0" smtClean="0"/>
              <a:t>desarrollar una sólda base valórica y actitudinal, desde muy temprano fomentando la solidaridad, integridad, mentalidad abierta en ellos.</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14</a:t>
            </a:fld>
            <a:endParaRPr lang="es-ES_tradnl"/>
          </a:p>
        </p:txBody>
      </p:sp>
    </p:spTree>
    <p:extLst>
      <p:ext uri="{BB962C8B-B14F-4D97-AF65-F5344CB8AC3E}">
        <p14:creationId xmlns:p14="http://schemas.microsoft.com/office/powerpoint/2010/main" val="2862749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Estas </a:t>
            </a:r>
            <a:r>
              <a:rPr lang="es-ES_tradnl" dirty="0"/>
              <a:t>tres grandes metas: la comprensión, el desarrollo de habilidades y las actitudes, las logramos usando el conocimientos de las asignaturas como vehículo. </a:t>
            </a:r>
          </a:p>
          <a:p>
            <a:r>
              <a:rPr lang="es-ES_tradnl" dirty="0"/>
              <a:t>Ahora vamos a ver cómo llevamos esto a la práctica. </a:t>
            </a:r>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15</a:t>
            </a:fld>
            <a:endParaRPr lang="es-ES_tradnl"/>
          </a:p>
        </p:txBody>
      </p:sp>
    </p:spTree>
    <p:extLst>
      <p:ext uri="{BB962C8B-B14F-4D97-AF65-F5344CB8AC3E}">
        <p14:creationId xmlns:p14="http://schemas.microsoft.com/office/powerpoint/2010/main" val="317606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Solidaridad, íntegros, mentalidad abierta</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16</a:t>
            </a:fld>
            <a:endParaRPr lang="es-ES_tradnl"/>
          </a:p>
        </p:txBody>
      </p:sp>
    </p:spTree>
    <p:extLst>
      <p:ext uri="{BB962C8B-B14F-4D97-AF65-F5344CB8AC3E}">
        <p14:creationId xmlns:p14="http://schemas.microsoft.com/office/powerpoint/2010/main" val="286274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a:p>
            <a:r>
              <a:rPr lang="es-ES_tradnl"/>
              <a:t>----- Notas de la reunión (9/29/14 20:27) -----</a:t>
            </a:r>
          </a:p>
          <a:p>
            <a:r>
              <a:rPr lang="es-ES_tradnl"/>
              <a:t>10 min</a:t>
            </a:r>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17</a:t>
            </a:fld>
            <a:endParaRPr lang="es-ES_tradnl"/>
          </a:p>
        </p:txBody>
      </p:sp>
    </p:spTree>
    <p:extLst>
      <p:ext uri="{BB962C8B-B14F-4D97-AF65-F5344CB8AC3E}">
        <p14:creationId xmlns:p14="http://schemas.microsoft.com/office/powerpoint/2010/main" val="197596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(Poner fotos de </a:t>
            </a:r>
            <a:r>
              <a:rPr lang="es-ES_tradnl" dirty="0" err="1" smtClean="0"/>
              <a:t>lo</a:t>
            </a:r>
            <a:r>
              <a:rPr lang="es-ES_tradnl" sz="1200" dirty="0" err="1" smtClean="0">
                <a:latin typeface="Century Gothic"/>
                <a:cs typeface="Century Gothic"/>
              </a:rPr>
              <a:t>Cómo</a:t>
            </a:r>
            <a:r>
              <a:rPr lang="es-ES_tradnl" sz="1200" dirty="0" smtClean="0">
                <a:latin typeface="Century Gothic"/>
                <a:cs typeface="Century Gothic"/>
              </a:rPr>
              <a:t> cambia nuestra forma de interactuar con el mundo al tener limitaciones </a:t>
            </a:r>
            <a:r>
              <a:rPr lang="es-ES_tradnl" sz="1200" dirty="0" err="1" smtClean="0">
                <a:latin typeface="Century Gothic"/>
                <a:cs typeface="Century Gothic"/>
              </a:rPr>
              <a:t>sensoriales</a:t>
            </a:r>
            <a:r>
              <a:rPr lang="es-ES_tradnl" dirty="0" err="1" smtClean="0"/>
              <a:t>s</a:t>
            </a:r>
            <a:r>
              <a:rPr lang="es-ES_tradnl" dirty="0" smtClean="0"/>
              <a:t> participantes en la actividad previa)</a:t>
            </a:r>
          </a:p>
          <a:p>
            <a:r>
              <a:rPr lang="es-ES_tradnl" dirty="0" smtClean="0"/>
              <a:t>----- Notas de la reunión (9/29/14 20:27) -----</a:t>
            </a:r>
          </a:p>
          <a:p>
            <a:r>
              <a:rPr lang="es-ES_tradnl" dirty="0" smtClean="0"/>
              <a:t>10 min hacer</a:t>
            </a:r>
          </a:p>
          <a:p>
            <a:r>
              <a:rPr lang="es-ES_tradnl" dirty="0" smtClean="0"/>
              <a:t>5 en colocar en pared</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18</a:t>
            </a:fld>
            <a:endParaRPr lang="es-ES_tradnl"/>
          </a:p>
        </p:txBody>
      </p:sp>
    </p:spTree>
    <p:extLst>
      <p:ext uri="{BB962C8B-B14F-4D97-AF65-F5344CB8AC3E}">
        <p14:creationId xmlns:p14="http://schemas.microsoft.com/office/powerpoint/2010/main" val="3331829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(Poner fotos de los participantes en la actividad previa)</a:t>
            </a:r>
          </a:p>
          <a:p>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19</a:t>
            </a:fld>
            <a:endParaRPr lang="es-ES_tradnl"/>
          </a:p>
        </p:txBody>
      </p:sp>
    </p:spTree>
    <p:extLst>
      <p:ext uri="{BB962C8B-B14F-4D97-AF65-F5344CB8AC3E}">
        <p14:creationId xmlns:p14="http://schemas.microsoft.com/office/powerpoint/2010/main" val="121683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Comenzamos con esta actividad reflejando una metodología extremadamente tradicional, actuando de manera natural</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a:t>
            </a:fld>
            <a:endParaRPr lang="es-ES_tradnl"/>
          </a:p>
        </p:txBody>
      </p:sp>
    </p:spTree>
    <p:extLst>
      <p:ext uri="{BB962C8B-B14F-4D97-AF65-F5344CB8AC3E}">
        <p14:creationId xmlns:p14="http://schemas.microsoft.com/office/powerpoint/2010/main" val="2362239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Solidaridad, íntegros, mentalidad abierta</a:t>
            </a:r>
          </a:p>
          <a:p>
            <a:r>
              <a:rPr lang="es-ES_tradnl" dirty="0" smtClean="0"/>
              <a:t>----- Notas de la reunión (9/29/14 20:27) -----</a:t>
            </a:r>
          </a:p>
          <a:p>
            <a:r>
              <a:rPr lang="es-ES_tradnl" dirty="0" smtClean="0"/>
              <a:t>¿Qué tal si les hubieramos presentado una actividad como esta?</a:t>
            </a:r>
          </a:p>
          <a:p>
            <a:r>
              <a:rPr lang="es-ES_tradnl" dirty="0" smtClean="0"/>
              <a:t>Por medio de esta ficha, creen que podemos desarrollar comprensión sobre cómo funciona el mundo y las personas?</a:t>
            </a:r>
          </a:p>
          <a:p>
            <a:r>
              <a:rPr lang="es-ES_tradnl" dirty="0" smtClean="0"/>
              <a:t>¿Creen que podemos desarrollar habilidades importante para enfrentar la vida real?</a:t>
            </a:r>
          </a:p>
          <a:p>
            <a:r>
              <a:rPr lang="es-ES_tradnl" dirty="0" smtClean="0"/>
              <a:t>¿Creen que podemos poner en práctica actitudes y atributos?</a:t>
            </a:r>
          </a:p>
          <a:p>
            <a:r>
              <a:rPr lang="es-ES_tradnl" dirty="0" smtClean="0"/>
              <a:t>¿Creen que de esta manera estamos formando a los líderes del futuro?</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20</a:t>
            </a:fld>
            <a:endParaRPr lang="es-ES_tradnl"/>
          </a:p>
        </p:txBody>
      </p:sp>
    </p:spTree>
    <p:extLst>
      <p:ext uri="{BB962C8B-B14F-4D97-AF65-F5344CB8AC3E}">
        <p14:creationId xmlns:p14="http://schemas.microsoft.com/office/powerpoint/2010/main" val="2862749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Solidaridad, íntegros, mentalidad abierta</a:t>
            </a:r>
          </a:p>
          <a:p>
            <a:r>
              <a:rPr lang="es-ES_tradnl" dirty="0" smtClean="0"/>
              <a:t>----- Notas de la reunión (9/29/14 20:27) -----</a:t>
            </a:r>
          </a:p>
          <a:p>
            <a:r>
              <a:rPr lang="es-ES_tradnl" dirty="0" smtClean="0"/>
              <a:t>Y de esta manera.... ?</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21</a:t>
            </a:fld>
            <a:endParaRPr lang="es-ES_tradnl"/>
          </a:p>
        </p:txBody>
      </p:sp>
    </p:spTree>
    <p:extLst>
      <p:ext uri="{BB962C8B-B14F-4D97-AF65-F5344CB8AC3E}">
        <p14:creationId xmlns:p14="http://schemas.microsoft.com/office/powerpoint/2010/main" val="286274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Solidaridad, íntegros, mentalidad abierta</a:t>
            </a:r>
          </a:p>
          <a:p>
            <a:r>
              <a:rPr lang="es-ES_tradnl" dirty="0" smtClean="0"/>
              <a:t>----- Notas de la reunión (9/29/14 20:27) -----</a:t>
            </a:r>
          </a:p>
          <a:p>
            <a:r>
              <a:rPr lang="es-ES_tradnl" dirty="0" smtClean="0"/>
              <a:t>¿Cuál creen que es la mejor manera de aprender?</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22</a:t>
            </a:fld>
            <a:endParaRPr lang="es-ES_tradnl"/>
          </a:p>
        </p:txBody>
      </p:sp>
    </p:spTree>
    <p:extLst>
      <p:ext uri="{BB962C8B-B14F-4D97-AF65-F5344CB8AC3E}">
        <p14:creationId xmlns:p14="http://schemas.microsoft.com/office/powerpoint/2010/main" val="2862749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a:p>
            <a:r>
              <a:rPr lang="es-ES_tradnl"/>
              <a:t>----- Notas de la reunión (9/29/14 20:27) -----</a:t>
            </a:r>
          </a:p>
          <a:p>
            <a:r>
              <a:rPr lang="es-ES_tradnl"/>
              <a:t>En el PEP, hacemos énfasis en el uso de múltiples recursos: la biblioteca, invitados expertos, excursiones, recursos informáticos....</a:t>
            </a:r>
          </a:p>
          <a:p>
            <a:r>
              <a:rPr lang="es-ES_tradnl"/>
              <a:t>Los niños aprenden a través de la indagación y la exploración, a través de experiencias concretas y reales.</a:t>
            </a:r>
          </a:p>
          <a:p>
            <a:r>
              <a:rPr lang="es-ES_tradnl"/>
              <a:t>Aprended a través de proyectos colaborativos, donde tienen que ponerse de acuerdo, liderar y seguir, ceder y tomar deciciones. </a:t>
            </a:r>
          </a:p>
          <a:p>
            <a:r>
              <a:rPr lang="es-ES_tradnl"/>
              <a:t>Los libros de texto son un recurso más para el aprendizaje, los niños no están esclavizados a su uso. </a:t>
            </a:r>
          </a:p>
          <a:p>
            <a:r>
              <a:rPr lang="es-ES_tradnl"/>
              <a:t>Las clases expositivas se realizan con menor frecuencia. </a:t>
            </a:r>
          </a:p>
          <a:p>
            <a:r>
              <a:rPr lang="es-ES_tradnl"/>
              <a:t>Los exámenes se llevan a cabo de manera equilibrada, y para evaluar determinados conocimientos. </a:t>
            </a:r>
          </a:p>
          <a:p>
            <a:r>
              <a:rPr lang="es-ES_tradnl"/>
              <a:t>Copiar información de la pizarra no es habitual, por lo que los cuadernos de cada niño se verán muy diferentes. </a:t>
            </a:r>
          </a:p>
          <a:p>
            <a:r>
              <a:rPr lang="es-ES_tradnl"/>
              <a:t>Las fichas y las fotocopias se usan escasamente. </a:t>
            </a:r>
          </a:p>
          <a:p>
            <a:endParaRPr lang="es-ES_tradnl"/>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23</a:t>
            </a:fld>
            <a:endParaRPr lang="es-ES_tradnl"/>
          </a:p>
        </p:txBody>
      </p:sp>
    </p:spTree>
    <p:extLst>
      <p:ext uri="{BB962C8B-B14F-4D97-AF65-F5344CB8AC3E}">
        <p14:creationId xmlns:p14="http://schemas.microsoft.com/office/powerpoint/2010/main" val="134890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a:p>
            <a:r>
              <a:rPr lang="es-ES_tradnl"/>
              <a:t>----- Notas de la reunión (9/29/14 20:27) -----</a:t>
            </a:r>
          </a:p>
          <a:p>
            <a:r>
              <a:rPr lang="es-ES_tradnl"/>
              <a:t>Entonces, cómo sabemos lo que están aprendiendo? ¿Cómo nos enteramos de cómo van nuestros hijos en las asignaturas? </a:t>
            </a:r>
          </a:p>
          <a:p>
            <a:r>
              <a:rPr lang="es-ES_tradnl"/>
              <a:t>Las tutorías son un momento fundamental, donde se compartirán ejemplos de trabajo de los niños, se indicarán aspectos logrados y se fijarán objetivos para continuar trabajando. </a:t>
            </a:r>
          </a:p>
          <a:p>
            <a:r>
              <a:rPr lang="es-ES_tradnl"/>
              <a:t>Los trabajos que lleven a la casa serán diversos: carteles, líneas de tiempo, organizadores gráficos, tablas... sus hijos tendrán explicárselos para que comprendan. </a:t>
            </a:r>
          </a:p>
          <a:p>
            <a:endParaRPr lang="es-ES_tradnl"/>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24</a:t>
            </a:fld>
            <a:endParaRPr lang="es-ES_tradnl"/>
          </a:p>
        </p:txBody>
      </p:sp>
    </p:spTree>
    <p:extLst>
      <p:ext uri="{BB962C8B-B14F-4D97-AF65-F5344CB8AC3E}">
        <p14:creationId xmlns:p14="http://schemas.microsoft.com/office/powerpoint/2010/main" val="703354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a:p>
            <a:r>
              <a:rPr lang="es-ES_tradnl"/>
              <a:t>----- Notas de la reunión (9/29/14 20:27) -----</a:t>
            </a:r>
          </a:p>
          <a:p>
            <a:r>
              <a:rPr lang="es-ES_tradnl"/>
              <a:t>Entonces, cómo sabemos lo que están aprendiendo? ¿Cómo nos enteramos de cómo van nuestros hijos en las asignaturas? </a:t>
            </a:r>
          </a:p>
          <a:p>
            <a:r>
              <a:rPr lang="es-ES_tradnl"/>
              <a:t>Las tutorías son un momento fundamental, donde se compartirán ejemplos de trabajo de los niños, se indicarán aspectos logrados y se fijarán objetivos para continuar trabajando. </a:t>
            </a:r>
          </a:p>
          <a:p>
            <a:r>
              <a:rPr lang="es-ES_tradnl"/>
              <a:t>Los trabajos que lleven a la casa serán diversos: carteles, líneas de tiempo, organizadores gráficos, tablas... sus hijos tendrán explicárselos para que comprendan. </a:t>
            </a:r>
          </a:p>
          <a:p>
            <a:endParaRPr lang="es-ES_tradnl"/>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25</a:t>
            </a:fld>
            <a:endParaRPr lang="es-ES_tradnl"/>
          </a:p>
        </p:txBody>
      </p:sp>
    </p:spTree>
    <p:extLst>
      <p:ext uri="{BB962C8B-B14F-4D97-AF65-F5344CB8AC3E}">
        <p14:creationId xmlns:p14="http://schemas.microsoft.com/office/powerpoint/2010/main" val="703354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a:p>
            <a:r>
              <a:rPr lang="es-ES_tradnl"/>
              <a:t>----- Notas de la reunión (9/29/14 20:27) -----</a:t>
            </a:r>
          </a:p>
          <a:p>
            <a:r>
              <a:rPr lang="es-ES_tradnl"/>
              <a:t>Entonces, cómo sabemos lo que están aprendiendo? ¿Cómo nos enteramos de cómo van nuestros hijos en las asignaturas? </a:t>
            </a:r>
          </a:p>
          <a:p>
            <a:r>
              <a:rPr lang="es-ES_tradnl"/>
              <a:t>Las tutorías son un momento fundamental, donde se compartirán ejemplos de trabajo de los niños, se indicarán aspectos logrados y se fijarán objetivos para continuar trabajando. </a:t>
            </a:r>
          </a:p>
          <a:p>
            <a:r>
              <a:rPr lang="es-ES_tradnl"/>
              <a:t>Los trabajos que lleven a la casa serán diversos: carteles, líneas de tiempo, organizadores gráficos, tablas... sus hijos tendrán explicárselos para que comprendan. </a:t>
            </a:r>
          </a:p>
          <a:p>
            <a:endParaRPr lang="es-ES_tradnl"/>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26</a:t>
            </a:fld>
            <a:endParaRPr lang="es-ES_tradnl"/>
          </a:p>
        </p:txBody>
      </p:sp>
    </p:spTree>
    <p:extLst>
      <p:ext uri="{BB962C8B-B14F-4D97-AF65-F5344CB8AC3E}">
        <p14:creationId xmlns:p14="http://schemas.microsoft.com/office/powerpoint/2010/main" val="703354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a:p>
            <a:r>
              <a:rPr lang="es-ES_tradnl"/>
              <a:t>----- Notas de la reunión (9/29/14 20:27) -----</a:t>
            </a:r>
          </a:p>
          <a:p>
            <a:r>
              <a:rPr lang="es-ES_tradnl"/>
              <a:t>Entonces, cómo sabemos lo que están aprendiendo? ¿Cómo nos enteramos de cómo van nuestros hijos en las asignaturas? </a:t>
            </a:r>
          </a:p>
          <a:p>
            <a:r>
              <a:rPr lang="es-ES_tradnl"/>
              <a:t>Las tutorías son un momento fundamental, donde se compartirán ejemplos de trabajo de los niños, se indicarán aspectos logrados y se fijarán objetivos para continuar trabajando. </a:t>
            </a:r>
          </a:p>
          <a:p>
            <a:r>
              <a:rPr lang="es-ES_tradnl"/>
              <a:t>Los trabajos que lleven a la casa serán diversos: carteles, líneas de tiempo, organizadores gráficos, tablas... sus hijos tendrán explicárselos para que comprendan. </a:t>
            </a:r>
          </a:p>
          <a:p>
            <a:endParaRPr lang="es-ES_tradnl"/>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27</a:t>
            </a:fld>
            <a:endParaRPr lang="es-ES_tradnl"/>
          </a:p>
        </p:txBody>
      </p:sp>
    </p:spTree>
    <p:extLst>
      <p:ext uri="{BB962C8B-B14F-4D97-AF65-F5344CB8AC3E}">
        <p14:creationId xmlns:p14="http://schemas.microsoft.com/office/powerpoint/2010/main" val="703354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a:p>
            <a:r>
              <a:rPr lang="es-ES_tradnl"/>
              <a:t>----- Notas de la reunión (9/29/14 20:27) -----</a:t>
            </a:r>
          </a:p>
          <a:p>
            <a:r>
              <a:rPr lang="es-ES_tradnl"/>
              <a:t>Entonces, cómo sabemos lo que están aprendiendo? ¿Cómo nos enteramos de cómo van nuestros hijos en las asignaturas? </a:t>
            </a:r>
          </a:p>
          <a:p>
            <a:r>
              <a:rPr lang="es-ES_tradnl"/>
              <a:t>Las tutorías son un momento fundamental, donde se compartirán ejemplos de trabajo de los niños, se indicarán aspectos logrados y se fijarán objetivos para continuar trabajando. </a:t>
            </a:r>
          </a:p>
          <a:p>
            <a:r>
              <a:rPr lang="es-ES_tradnl"/>
              <a:t>Los trabajos que lleven a la casa serán diversos: carteles, líneas de tiempo, organizadores gráficos, tablas... sus hijos tendrán explicárselos para que comprendan. </a:t>
            </a:r>
          </a:p>
          <a:p>
            <a:endParaRPr lang="es-ES_tradnl"/>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28</a:t>
            </a:fld>
            <a:endParaRPr lang="es-ES_tradnl"/>
          </a:p>
        </p:txBody>
      </p:sp>
    </p:spTree>
    <p:extLst>
      <p:ext uri="{BB962C8B-B14F-4D97-AF65-F5344CB8AC3E}">
        <p14:creationId xmlns:p14="http://schemas.microsoft.com/office/powerpoint/2010/main" val="703354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a:p>
            <a:r>
              <a:rPr lang="es-ES_tradnl"/>
              <a:t>----- Notas de la reunión (9/29/14 20:27) -----</a:t>
            </a:r>
          </a:p>
          <a:p>
            <a:r>
              <a:rPr lang="es-ES_tradnl"/>
              <a:t>Entonces, cómo sabemos lo que están aprendiendo? ¿Cómo nos enteramos de cómo van nuestros hijos en las asignaturas? </a:t>
            </a:r>
          </a:p>
          <a:p>
            <a:r>
              <a:rPr lang="es-ES_tradnl"/>
              <a:t>Las tutorías son un momento fundamental, donde se compartirán ejemplos de trabajo de los niños, se indicarán aspectos logrados y se fijarán objetivos para continuar trabajando. </a:t>
            </a:r>
          </a:p>
          <a:p>
            <a:r>
              <a:rPr lang="es-ES_tradnl"/>
              <a:t>Los trabajos que lleven a la casa serán diversos: carteles, líneas de tiempo, organizadores gráficos, tablas... sus hijos tendrán explicárselos para que comprendan. </a:t>
            </a:r>
          </a:p>
          <a:p>
            <a:endParaRPr lang="es-ES_tradnl"/>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29</a:t>
            </a:fld>
            <a:endParaRPr lang="es-ES_tradnl"/>
          </a:p>
        </p:txBody>
      </p:sp>
    </p:spTree>
    <p:extLst>
      <p:ext uri="{BB962C8B-B14F-4D97-AF65-F5344CB8AC3E}">
        <p14:creationId xmlns:p14="http://schemas.microsoft.com/office/powerpoint/2010/main" val="70335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3</a:t>
            </a:fld>
            <a:endParaRPr lang="es-ES_tradnl"/>
          </a:p>
        </p:txBody>
      </p:sp>
    </p:spTree>
    <p:extLst>
      <p:ext uri="{BB962C8B-B14F-4D97-AF65-F5344CB8AC3E}">
        <p14:creationId xmlns:p14="http://schemas.microsoft.com/office/powerpoint/2010/main" val="1268967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30</a:t>
            </a:fld>
            <a:endParaRPr lang="es-ES_tradnl"/>
          </a:p>
        </p:txBody>
      </p:sp>
    </p:spTree>
    <p:extLst>
      <p:ext uri="{BB962C8B-B14F-4D97-AF65-F5344CB8AC3E}">
        <p14:creationId xmlns:p14="http://schemas.microsoft.com/office/powerpoint/2010/main" val="175191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31</a:t>
            </a:fld>
            <a:endParaRPr lang="es-ES_tradnl"/>
          </a:p>
        </p:txBody>
      </p:sp>
    </p:spTree>
    <p:extLst>
      <p:ext uri="{BB962C8B-B14F-4D97-AF65-F5344CB8AC3E}">
        <p14:creationId xmlns:p14="http://schemas.microsoft.com/office/powerpoint/2010/main" val="2584453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32</a:t>
            </a:fld>
            <a:endParaRPr lang="es-ES_tradnl"/>
          </a:p>
        </p:txBody>
      </p:sp>
    </p:spTree>
    <p:extLst>
      <p:ext uri="{BB962C8B-B14F-4D97-AF65-F5344CB8AC3E}">
        <p14:creationId xmlns:p14="http://schemas.microsoft.com/office/powerpoint/2010/main" val="312109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4</a:t>
            </a:fld>
            <a:endParaRPr lang="es-ES_tradnl"/>
          </a:p>
        </p:txBody>
      </p:sp>
    </p:spTree>
    <p:extLst>
      <p:ext uri="{BB962C8B-B14F-4D97-AF65-F5344CB8AC3E}">
        <p14:creationId xmlns:p14="http://schemas.microsoft.com/office/powerpoint/2010/main" val="75141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5</a:t>
            </a:fld>
            <a:endParaRPr lang="es-ES_tradnl"/>
          </a:p>
        </p:txBody>
      </p:sp>
    </p:spTree>
    <p:extLst>
      <p:ext uri="{BB962C8B-B14F-4D97-AF65-F5344CB8AC3E}">
        <p14:creationId xmlns:p14="http://schemas.microsoft.com/office/powerpoint/2010/main" val="354059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6</a:t>
            </a:fld>
            <a:endParaRPr lang="es-ES_tradnl"/>
          </a:p>
        </p:txBody>
      </p:sp>
    </p:spTree>
    <p:extLst>
      <p:ext uri="{BB962C8B-B14F-4D97-AF65-F5344CB8AC3E}">
        <p14:creationId xmlns:p14="http://schemas.microsoft.com/office/powerpoint/2010/main" val="149005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aseline="0" dirty="0" smtClean="0"/>
              <a:t>Sienten </a:t>
            </a:r>
            <a:r>
              <a:rPr lang="es-ES_tradnl" baseline="0" dirty="0" smtClean="0"/>
              <a:t>que han aprendido sobre lo que es el PEP?</a:t>
            </a:r>
          </a:p>
          <a:p>
            <a:r>
              <a:rPr lang="es-ES_tradnl" baseline="0" dirty="0" smtClean="0"/>
              <a:t>Han podido contestar las preguntas de manera correcta?</a:t>
            </a:r>
          </a:p>
          <a:p>
            <a:r>
              <a:rPr lang="es-ES_tradnl" baseline="0" dirty="0" smtClean="0"/>
              <a:t>Dirían ustedes que esta es una manera eficiente y efectiva para aprender?</a:t>
            </a:r>
          </a:p>
          <a:p>
            <a:r>
              <a:rPr lang="es-ES_tradnl" baseline="0" dirty="0" smtClean="0"/>
              <a:t>Se sienten motivados para continuar?</a:t>
            </a:r>
          </a:p>
          <a:p>
            <a:r>
              <a:rPr lang="es-ES_tradnl" baseline="0" dirty="0" smtClean="0"/>
              <a:t>Qué pasa si les dijeramos que el resto de la hora de trabajo tendrá estas características?</a:t>
            </a:r>
          </a:p>
          <a:p>
            <a:r>
              <a:rPr lang="es-ES_tradnl" baseline="0" dirty="0" smtClean="0"/>
              <a:t>Qué pasaría si tuvieran que aprender matemáticas, ingles, o ciencias de esta manera? Cómo enfrentaría el aprendizaje?</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7</a:t>
            </a:fld>
            <a:endParaRPr lang="es-ES_tradnl"/>
          </a:p>
        </p:txBody>
      </p:sp>
    </p:spTree>
    <p:extLst>
      <p:ext uri="{BB962C8B-B14F-4D97-AF65-F5344CB8AC3E}">
        <p14:creationId xmlns:p14="http://schemas.microsoft.com/office/powerpoint/2010/main" val="207373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aseline="0" dirty="0" smtClean="0"/>
              <a:t>En </a:t>
            </a:r>
            <a:r>
              <a:rPr lang="es-ES_tradnl" baseline="0" dirty="0" smtClean="0"/>
              <a:t>la medida que realizábamos esta presentación notábamos sus caras y gestos y lo que nos comunicaban de forma no verbal "qué hago aquí? es la última vez que vengo a una de estas reuniones! ¿Qué les pasa a estas personas? ¿!Por esto reorganicé toda mi tarde? !Me muero del aburrimiento!".... </a:t>
            </a:r>
          </a:p>
          <a:p>
            <a:r>
              <a:rPr lang="es-ES_tradnl" baseline="0" dirty="0" smtClean="0"/>
              <a:t>La verdad es que estamos de acuerdo con ustedes. Cualquiera que tenga que enfrentar el aprendizaje de cualquier cosa de esta manera, muy probablemente sufra al hacerlo. Por eso los invitamos a comenzar de nuevo. Ahora vamos a conversar sobre cómo aprenden nuestros hijos en el PEP, desde otra perspectiva, desde la perspectiva PEP!</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8</a:t>
            </a:fld>
            <a:endParaRPr lang="es-ES_tradnl"/>
          </a:p>
        </p:txBody>
      </p:sp>
    </p:spTree>
    <p:extLst>
      <p:ext uri="{BB962C8B-B14F-4D97-AF65-F5344CB8AC3E}">
        <p14:creationId xmlns:p14="http://schemas.microsoft.com/office/powerpoint/2010/main" val="193452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Video que muestra la</a:t>
            </a:r>
            <a:r>
              <a:rPr lang="es-ES_tradnl" baseline="0" dirty="0" smtClean="0"/>
              <a:t> filosofía del PEP, muy motivador y bonito</a:t>
            </a:r>
          </a:p>
          <a:p>
            <a:r>
              <a:rPr lang="es-ES_tradnl" dirty="0" smtClean="0"/>
              <a:t>http://</a:t>
            </a:r>
            <a:r>
              <a:rPr lang="es-ES_tradnl" dirty="0" err="1" smtClean="0"/>
              <a:t>www.ibo.org</a:t>
            </a:r>
            <a:r>
              <a:rPr lang="es-ES_tradnl" dirty="0" smtClean="0"/>
              <a:t>/es/</a:t>
            </a:r>
            <a:r>
              <a:rPr lang="es-ES_tradnl" dirty="0" err="1" smtClean="0"/>
              <a:t>pyp</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D56EE09C-0552-CE44-959B-F672A59BBA1F}" type="slidenum">
              <a:rPr lang="es-ES_tradnl" smtClean="0"/>
              <a:t>9</a:t>
            </a:fld>
            <a:endParaRPr lang="es-ES_tradnl"/>
          </a:p>
        </p:txBody>
      </p:sp>
    </p:spTree>
    <p:extLst>
      <p:ext uri="{BB962C8B-B14F-4D97-AF65-F5344CB8AC3E}">
        <p14:creationId xmlns:p14="http://schemas.microsoft.com/office/powerpoint/2010/main" val="396820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s-ES_tradnl" smtClean="0"/>
              <a:t>Clic para editar título</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B449D725-AF79-4FB6-8D02-83EAC61E3211}" type="datetimeFigureOut">
              <a:rPr lang="en-US" smtClean="0"/>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‹Nr.›</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s-ES_tradnl" smtClean="0"/>
              <a:t>Clic para editar título</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‹Nr.›</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B449D725-AF79-4FB6-8D02-83EAC61E3211}" type="datetimeFigureOut">
              <a:rPr lang="en-US" smtClean="0"/>
              <a:t>10/1/14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s-ES_tradnl" smtClean="0"/>
              <a:t>Clic para editar título</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t>10/1/14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B449D725-AF79-4FB6-8D02-83EAC61E3211}" type="datetimeFigureOut">
              <a:rPr lang="en-US" smtClean="0"/>
              <a:t>10/1/14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t>10/1/14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B449D725-AF79-4FB6-8D02-83EAC61E3211}" type="datetimeFigureOut">
              <a:rPr lang="en-US" smtClean="0"/>
              <a:t>10/1/14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449D725-AF79-4FB6-8D02-83EAC61E3211}" type="datetimeFigureOut">
              <a:rPr lang="en-US" smtClean="0"/>
              <a:t>10/1/14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076629CB-7937-4506-A327-ACF88B95BB03}"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3.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infantilelcastillo.blogsek.es"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hyperlink" Target="http://www.infantilelcastillo.blogsek.es" TargetMode="External"/><Relationship Id="rId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smtClean="0">
                <a:latin typeface="Times New Roman"/>
                <a:cs typeface="Times New Roman"/>
              </a:rPr>
              <a:t>Cómo Aprenden Nuestros </a:t>
            </a:r>
            <a:r>
              <a:rPr lang="es-ES_tradnl" b="1" dirty="0">
                <a:latin typeface="Times New Roman"/>
                <a:cs typeface="Times New Roman"/>
              </a:rPr>
              <a:t>H</a:t>
            </a:r>
            <a:r>
              <a:rPr lang="es-ES_tradnl" b="1" dirty="0" smtClean="0">
                <a:latin typeface="Times New Roman"/>
                <a:cs typeface="Times New Roman"/>
              </a:rPr>
              <a:t>ijos en el PEP</a:t>
            </a:r>
            <a:endParaRPr lang="es-ES_tradnl" b="1" dirty="0">
              <a:latin typeface="Times New Roman"/>
              <a:cs typeface="Times New Roman"/>
            </a:endParaRPr>
          </a:p>
        </p:txBody>
      </p:sp>
      <p:sp>
        <p:nvSpPr>
          <p:cNvPr id="3" name="Subtítulo 2"/>
          <p:cNvSpPr>
            <a:spLocks noGrp="1"/>
          </p:cNvSpPr>
          <p:nvPr>
            <p:ph type="body" idx="1"/>
          </p:nvPr>
        </p:nvSpPr>
        <p:spPr/>
        <p:txBody>
          <a:bodyPr>
            <a:normAutofit lnSpcReduction="10000"/>
          </a:bodyPr>
          <a:lstStyle/>
          <a:p>
            <a:r>
              <a:rPr lang="es-ES_tradnl" sz="3000" dirty="0">
                <a:latin typeface="Times New Roman"/>
                <a:cs typeface="Times New Roman"/>
              </a:rPr>
              <a:t>Aula de </a:t>
            </a:r>
            <a:r>
              <a:rPr lang="es-ES_tradnl" sz="3000" dirty="0" smtClean="0">
                <a:latin typeface="Times New Roman"/>
                <a:cs typeface="Times New Roman"/>
              </a:rPr>
              <a:t>Padres</a:t>
            </a:r>
          </a:p>
          <a:p>
            <a:endParaRPr lang="es-ES_tradnl" sz="3000" dirty="0">
              <a:latin typeface="Times New Roman"/>
              <a:cs typeface="Times New Roman"/>
            </a:endParaRPr>
          </a:p>
          <a:p>
            <a:r>
              <a:rPr lang="es-ES_tradnl" sz="3000" dirty="0" smtClean="0">
                <a:latin typeface="Times New Roman"/>
                <a:cs typeface="Times New Roman"/>
              </a:rPr>
              <a:t>Miércoles 1 de octubre, 2014</a:t>
            </a:r>
            <a:endParaRPr lang="es-ES_tradnl" sz="3000" dirty="0">
              <a:latin typeface="Times New Roman"/>
              <a:cs typeface="Times New Roman"/>
            </a:endParaRPr>
          </a:p>
        </p:txBody>
      </p:sp>
      <p:pic>
        <p:nvPicPr>
          <p:cNvPr id="7" name="Imagen 6" descr="Screen Shot 2014-09-23 at 6.50.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067" y="393074"/>
            <a:ext cx="4608910" cy="1726116"/>
          </a:xfrm>
          <a:prstGeom prst="rect">
            <a:avLst/>
          </a:prstGeom>
        </p:spPr>
      </p:pic>
    </p:spTree>
    <p:extLst>
      <p:ext uri="{BB962C8B-B14F-4D97-AF65-F5344CB8AC3E}">
        <p14:creationId xmlns:p14="http://schemas.microsoft.com/office/powerpoint/2010/main" val="659181755"/>
      </p:ext>
    </p:extLst>
  </p:cSld>
  <p:clrMapOvr>
    <a:masterClrMapping/>
  </p:clrMapOvr>
  <mc:AlternateContent xmlns:mc="http://schemas.openxmlformats.org/markup-compatibility/2006" xmlns:p14="http://schemas.microsoft.com/office/powerpoint/2010/main">
    <mc:Choice Requires="p14">
      <p:transition spd="slow" p14:dur="2000" advTm="31915"/>
    </mc:Choice>
    <mc:Fallback xmlns="">
      <p:transition xmlns:p14="http://schemas.microsoft.com/office/powerpoint/2010/main" spd="slow" advTm="31915"/>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9274" y="2086313"/>
            <a:ext cx="8008813" cy="3386481"/>
          </a:xfrm>
        </p:spPr>
        <p:txBody>
          <a:bodyPr>
            <a:noAutofit/>
          </a:bodyPr>
          <a:lstStyle/>
          <a:p>
            <a:pPr marL="0" indent="0" algn="just">
              <a:buNone/>
            </a:pPr>
            <a:r>
              <a:rPr lang="es-ES_tradnl" sz="3700" dirty="0" smtClean="0">
                <a:latin typeface="Century Gothic"/>
                <a:cs typeface="Century Gothic"/>
              </a:rPr>
              <a:t>Tenemos como meta formar niños </a:t>
            </a:r>
            <a:r>
              <a:rPr lang="es-ES_tradnl" sz="3700" dirty="0" smtClean="0">
                <a:solidFill>
                  <a:schemeClr val="accent1"/>
                </a:solidFill>
                <a:latin typeface="Century Gothic"/>
                <a:cs typeface="Century Gothic"/>
              </a:rPr>
              <a:t>solidarios</a:t>
            </a:r>
            <a:r>
              <a:rPr lang="es-ES_tradnl" sz="3700" dirty="0" smtClean="0">
                <a:latin typeface="Century Gothic"/>
                <a:cs typeface="Century Gothic"/>
              </a:rPr>
              <a:t>, </a:t>
            </a:r>
            <a:r>
              <a:rPr lang="es-ES_tradnl" sz="3700" dirty="0" smtClean="0">
                <a:solidFill>
                  <a:srgbClr val="2C7C9F"/>
                </a:solidFill>
                <a:latin typeface="Century Gothic"/>
                <a:cs typeface="Century Gothic"/>
              </a:rPr>
              <a:t>informados</a:t>
            </a:r>
            <a:r>
              <a:rPr lang="es-ES_tradnl" sz="3700" dirty="0" smtClean="0">
                <a:latin typeface="Century Gothic"/>
                <a:cs typeface="Century Gothic"/>
              </a:rPr>
              <a:t> y </a:t>
            </a:r>
            <a:r>
              <a:rPr lang="es-ES_tradnl" sz="3700" dirty="0" smtClean="0">
                <a:solidFill>
                  <a:srgbClr val="2C7C9F"/>
                </a:solidFill>
                <a:latin typeface="Century Gothic"/>
                <a:cs typeface="Century Gothic"/>
              </a:rPr>
              <a:t>ávidos de conocimiento</a:t>
            </a:r>
            <a:r>
              <a:rPr lang="es-ES_tradnl" sz="3700" dirty="0" smtClean="0">
                <a:latin typeface="Century Gothic"/>
                <a:cs typeface="Century Gothic"/>
              </a:rPr>
              <a:t>, capaces de contribuir a </a:t>
            </a:r>
            <a:r>
              <a:rPr lang="es-ES_tradnl" sz="3700" dirty="0" smtClean="0">
                <a:solidFill>
                  <a:srgbClr val="2C7C9F"/>
                </a:solidFill>
                <a:latin typeface="Century Gothic"/>
                <a:cs typeface="Century Gothic"/>
              </a:rPr>
              <a:t>crear un mundo mejor y más pacífico</a:t>
            </a:r>
            <a:r>
              <a:rPr lang="es-ES_tradnl" sz="3700" dirty="0" smtClean="0">
                <a:latin typeface="Century Gothic"/>
                <a:cs typeface="Century Gothic"/>
              </a:rPr>
              <a:t>, en el marco del </a:t>
            </a:r>
            <a:r>
              <a:rPr lang="es-ES_tradnl" sz="3700" dirty="0" smtClean="0">
                <a:solidFill>
                  <a:srgbClr val="2C7C9F"/>
                </a:solidFill>
                <a:latin typeface="Century Gothic"/>
                <a:cs typeface="Century Gothic"/>
              </a:rPr>
              <a:t>entendimiento mutuo </a:t>
            </a:r>
            <a:r>
              <a:rPr lang="es-ES_tradnl" sz="3700" dirty="0" smtClean="0">
                <a:latin typeface="Century Gothic"/>
                <a:cs typeface="Century Gothic"/>
              </a:rPr>
              <a:t>y el </a:t>
            </a:r>
            <a:r>
              <a:rPr lang="es-ES_tradnl" sz="3700" dirty="0" smtClean="0">
                <a:solidFill>
                  <a:srgbClr val="2C7C9F"/>
                </a:solidFill>
                <a:latin typeface="Century Gothic"/>
                <a:cs typeface="Century Gothic"/>
              </a:rPr>
              <a:t>respeto intercultural.</a:t>
            </a:r>
          </a:p>
        </p:txBody>
      </p:sp>
      <p:pic>
        <p:nvPicPr>
          <p:cNvPr id="5" name="Imagen 4"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pic>
        <p:nvPicPr>
          <p:cNvPr id="7" name="Imagen 6" descr="Screen Shot 2014-09-29 at 8.07.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554" y="51078"/>
            <a:ext cx="5409431" cy="1793344"/>
          </a:xfrm>
          <a:prstGeom prst="rect">
            <a:avLst/>
          </a:prstGeom>
        </p:spPr>
      </p:pic>
    </p:spTree>
    <p:extLst>
      <p:ext uri="{BB962C8B-B14F-4D97-AF65-F5344CB8AC3E}">
        <p14:creationId xmlns:p14="http://schemas.microsoft.com/office/powerpoint/2010/main" val="821463894"/>
      </p:ext>
    </p:extLst>
  </p:cSld>
  <p:clrMapOvr>
    <a:masterClrMapping/>
  </p:clrMapOvr>
  <mc:AlternateContent xmlns:mc="http://schemas.openxmlformats.org/markup-compatibility/2006" xmlns:p14="http://schemas.microsoft.com/office/powerpoint/2010/main">
    <mc:Choice Requires="p14">
      <p:transition spd="slow" p14:dur="2000" advTm="35205"/>
    </mc:Choice>
    <mc:Fallback xmlns="">
      <p:transition xmlns:p14="http://schemas.microsoft.com/office/powerpoint/2010/main" spd="slow" advTm="3520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9339" y="119706"/>
            <a:ext cx="8042276" cy="1336956"/>
          </a:xfrm>
        </p:spPr>
        <p:txBody>
          <a:bodyPr/>
          <a:lstStyle/>
          <a:p>
            <a:pPr algn="l"/>
            <a:r>
              <a:rPr lang="es-ES_tradnl" b="1" dirty="0" smtClean="0">
                <a:solidFill>
                  <a:srgbClr val="FFB400"/>
                </a:solidFill>
                <a:latin typeface="Century Gothic"/>
                <a:cs typeface="Century Gothic"/>
              </a:rPr>
              <a:t>El Aprendizaje en el PEP</a:t>
            </a:r>
            <a:endParaRPr lang="es-ES_tradnl" sz="2200" b="1" dirty="0">
              <a:solidFill>
                <a:srgbClr val="FFB400"/>
              </a:solidFill>
              <a:latin typeface="Century Gothic"/>
              <a:cs typeface="Century Gothic"/>
            </a:endParaRPr>
          </a:p>
        </p:txBody>
      </p:sp>
      <p:sp>
        <p:nvSpPr>
          <p:cNvPr id="7" name="Marcador de contenido 6"/>
          <p:cNvSpPr>
            <a:spLocks noGrp="1"/>
          </p:cNvSpPr>
          <p:nvPr>
            <p:ph idx="1"/>
          </p:nvPr>
        </p:nvSpPr>
        <p:spPr>
          <a:xfrm>
            <a:off x="569339" y="1638738"/>
            <a:ext cx="8042276" cy="5103985"/>
          </a:xfrm>
        </p:spPr>
        <p:txBody>
          <a:bodyPr>
            <a:normAutofit/>
          </a:bodyPr>
          <a:lstStyle/>
          <a:p>
            <a:pPr marL="0" indent="0">
              <a:buNone/>
            </a:pPr>
            <a:r>
              <a:rPr lang="es-ES_tradnl" sz="2600" dirty="0" smtClean="0">
                <a:solidFill>
                  <a:schemeClr val="accent1"/>
                </a:solidFill>
                <a:latin typeface="Century Gothic"/>
                <a:cs typeface="Century Gothic"/>
              </a:rPr>
              <a:t>Queremos que los niños…</a:t>
            </a:r>
          </a:p>
          <a:p>
            <a:pPr marL="514350" indent="-514350">
              <a:buFont typeface="+mj-lt"/>
              <a:buAutoNum type="arabicPeriod"/>
            </a:pPr>
            <a:r>
              <a:rPr lang="es-ES_tradnl" sz="2600" dirty="0" smtClean="0">
                <a:solidFill>
                  <a:srgbClr val="2C7C9F"/>
                </a:solidFill>
                <a:latin typeface="Century Gothic"/>
                <a:cs typeface="Century Gothic"/>
              </a:rPr>
              <a:t>Tengan </a:t>
            </a:r>
            <a:r>
              <a:rPr lang="es-ES_tradnl" sz="2800" b="1" dirty="0" smtClean="0">
                <a:solidFill>
                  <a:schemeClr val="accent3"/>
                </a:solidFill>
                <a:latin typeface="Century Gothic"/>
                <a:cs typeface="Century Gothic"/>
              </a:rPr>
              <a:t>comprensión</a:t>
            </a:r>
            <a:r>
              <a:rPr lang="es-ES_tradnl" sz="2600" dirty="0" smtClean="0">
                <a:solidFill>
                  <a:schemeClr val="accent3"/>
                </a:solidFill>
                <a:latin typeface="Century Gothic"/>
                <a:cs typeface="Century Gothic"/>
              </a:rPr>
              <a:t> </a:t>
            </a:r>
            <a:r>
              <a:rPr lang="es-ES_tradnl" sz="2600" dirty="0" smtClean="0">
                <a:solidFill>
                  <a:srgbClr val="2C7C9F"/>
                </a:solidFill>
                <a:latin typeface="Century Gothic"/>
                <a:cs typeface="Century Gothic"/>
              </a:rPr>
              <a:t>del mundo cercano y lejano a ellos.</a:t>
            </a:r>
          </a:p>
          <a:p>
            <a:pPr marL="514350" indent="-514350">
              <a:buFont typeface="+mj-lt"/>
              <a:buAutoNum type="arabicPeriod"/>
            </a:pPr>
            <a:r>
              <a:rPr lang="es-ES_tradnl" sz="2600" dirty="0" smtClean="0">
                <a:solidFill>
                  <a:srgbClr val="2C7C9F"/>
                </a:solidFill>
                <a:latin typeface="Century Gothic"/>
                <a:cs typeface="Century Gothic"/>
              </a:rPr>
              <a:t>Desarrollen </a:t>
            </a:r>
            <a:r>
              <a:rPr lang="es-ES_tradnl" sz="2800" b="1" dirty="0" smtClean="0">
                <a:solidFill>
                  <a:schemeClr val="accent3"/>
                </a:solidFill>
                <a:latin typeface="Century Gothic"/>
                <a:cs typeface="Century Gothic"/>
              </a:rPr>
              <a:t>habilidades</a:t>
            </a:r>
            <a:r>
              <a:rPr lang="es-ES_tradnl" sz="2600" dirty="0" smtClean="0">
                <a:solidFill>
                  <a:srgbClr val="2C7C9F"/>
                </a:solidFill>
                <a:latin typeface="Century Gothic"/>
                <a:cs typeface="Century Gothic"/>
              </a:rPr>
              <a:t>, con las que puedan ser los líderes del futuro. </a:t>
            </a:r>
          </a:p>
          <a:p>
            <a:pPr marL="514350" indent="-514350">
              <a:buFont typeface="+mj-lt"/>
              <a:buAutoNum type="arabicPeriod"/>
            </a:pPr>
            <a:r>
              <a:rPr lang="es-ES_tradnl" sz="2600" dirty="0" smtClean="0">
                <a:solidFill>
                  <a:srgbClr val="2C7C9F"/>
                </a:solidFill>
                <a:latin typeface="Century Gothic"/>
                <a:cs typeface="Century Gothic"/>
              </a:rPr>
              <a:t>Adquieran </a:t>
            </a:r>
            <a:r>
              <a:rPr lang="es-ES_tradnl" sz="2800" b="1" dirty="0" smtClean="0">
                <a:solidFill>
                  <a:srgbClr val="E2751D"/>
                </a:solidFill>
                <a:latin typeface="Century Gothic"/>
                <a:cs typeface="Century Gothic"/>
              </a:rPr>
              <a:t>actitudes y atributos</a:t>
            </a:r>
            <a:r>
              <a:rPr lang="es-ES_tradnl" sz="2600" dirty="0" smtClean="0">
                <a:solidFill>
                  <a:srgbClr val="2C7C9F"/>
                </a:solidFill>
                <a:latin typeface="Century Gothic"/>
                <a:cs typeface="Century Gothic"/>
              </a:rPr>
              <a:t>, para ser ciudadanos responsables del mundo. </a:t>
            </a:r>
          </a:p>
        </p:txBody>
      </p:sp>
      <p:pic>
        <p:nvPicPr>
          <p:cNvPr id="8" name="Imagen 7" descr="Screen Shot 2014-09-23 at 6.50.10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Tree>
    <p:custDataLst>
      <p:tags r:id="rId1"/>
    </p:custDataLst>
    <p:extLst>
      <p:ext uri="{BB962C8B-B14F-4D97-AF65-F5344CB8AC3E}">
        <p14:creationId xmlns:p14="http://schemas.microsoft.com/office/powerpoint/2010/main" val="1636982991"/>
      </p:ext>
    </p:extLst>
  </p:cSld>
  <p:clrMapOvr>
    <a:masterClrMapping/>
  </p:clrMapOvr>
  <mc:AlternateContent xmlns:mc="http://schemas.openxmlformats.org/markup-compatibility/2006" xmlns:p14="http://schemas.microsoft.com/office/powerpoint/2010/main">
    <mc:Choice Requires="p14">
      <p:transition spd="slow" p14:dur="2000" advTm="14219"/>
    </mc:Choice>
    <mc:Fallback xmlns="">
      <p:transition xmlns:p14="http://schemas.microsoft.com/office/powerpoint/2010/main" spd="slow" advTm="142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4" name="Título 3"/>
          <p:cNvSpPr>
            <a:spLocks noGrp="1"/>
          </p:cNvSpPr>
          <p:nvPr>
            <p:ph type="title"/>
          </p:nvPr>
        </p:nvSpPr>
        <p:spPr>
          <a:xfrm>
            <a:off x="433257" y="610119"/>
            <a:ext cx="8042276" cy="1336956"/>
          </a:xfrm>
        </p:spPr>
        <p:txBody>
          <a:bodyPr/>
          <a:lstStyle/>
          <a:p>
            <a:pPr algn="l"/>
            <a:r>
              <a:rPr lang="es-ES_tradnl" b="1" dirty="0" smtClean="0">
                <a:solidFill>
                  <a:srgbClr val="FFB400"/>
                </a:solidFill>
                <a:latin typeface="Century Gothic"/>
                <a:cs typeface="Century Gothic"/>
              </a:rPr>
              <a:t>Queremos que los niños comprendan</a:t>
            </a:r>
            <a:endParaRPr lang="es-ES_tradnl" sz="2200" b="1" dirty="0">
              <a:solidFill>
                <a:srgbClr val="FFB400"/>
              </a:solidFill>
              <a:latin typeface="Century Gothic"/>
              <a:cs typeface="Century Gothic"/>
            </a:endParaRPr>
          </a:p>
        </p:txBody>
      </p:sp>
      <p:sp>
        <p:nvSpPr>
          <p:cNvPr id="7" name="Marcador de contenido 6"/>
          <p:cNvSpPr>
            <a:spLocks noGrp="1"/>
          </p:cNvSpPr>
          <p:nvPr>
            <p:ph idx="1"/>
          </p:nvPr>
        </p:nvSpPr>
        <p:spPr>
          <a:xfrm>
            <a:off x="569339" y="2258586"/>
            <a:ext cx="8042276" cy="4343400"/>
          </a:xfrm>
        </p:spPr>
        <p:txBody>
          <a:bodyPr>
            <a:normAutofit/>
          </a:bodyPr>
          <a:lstStyle/>
          <a:p>
            <a:pPr marL="0" indent="0">
              <a:buNone/>
            </a:pPr>
            <a:r>
              <a:rPr lang="es-ES_tradnl" sz="2600" dirty="0" smtClean="0">
                <a:latin typeface="Century Gothic"/>
                <a:cs typeface="Century Gothic"/>
              </a:rPr>
              <a:t>…el mundo que los rodea, para poder enfrentarse a diversas realidades.</a:t>
            </a:r>
          </a:p>
          <a:p>
            <a:pPr algn="just"/>
            <a:r>
              <a:rPr lang="es-ES_tradnl" sz="3000" dirty="0" smtClean="0">
                <a:solidFill>
                  <a:schemeClr val="accent1"/>
                </a:solidFill>
                <a:latin typeface="Times New Roman"/>
                <a:cs typeface="Times New Roman"/>
              </a:rPr>
              <a:t>¿Cuáles son las partes del cuerpo?</a:t>
            </a:r>
          </a:p>
          <a:p>
            <a:pPr algn="just"/>
            <a:r>
              <a:rPr lang="es-ES_tradnl" sz="2600" dirty="0" smtClean="0">
                <a:solidFill>
                  <a:schemeClr val="accent3"/>
                </a:solidFill>
                <a:latin typeface="Century Gothic"/>
                <a:cs typeface="Century Gothic"/>
              </a:rPr>
              <a:t>¿Cómo son nuestros cuerpos? ¿Por qué son así? ¿De qué forma son los cuerpos de distintas personas semejantes y diferentes?</a:t>
            </a:r>
            <a:endParaRPr lang="es-ES_tradnl" sz="2600" dirty="0">
              <a:solidFill>
                <a:schemeClr val="accent3"/>
              </a:solidFill>
              <a:latin typeface="Century Gothic"/>
              <a:cs typeface="Century Gothic"/>
            </a:endParaRPr>
          </a:p>
        </p:txBody>
      </p:sp>
    </p:spTree>
    <p:extLst>
      <p:ext uri="{BB962C8B-B14F-4D97-AF65-F5344CB8AC3E}">
        <p14:creationId xmlns:p14="http://schemas.microsoft.com/office/powerpoint/2010/main" val="184352989"/>
      </p:ext>
    </p:extLst>
  </p:cSld>
  <p:clrMapOvr>
    <a:masterClrMapping/>
  </p:clrMapOvr>
  <mc:AlternateContent xmlns:mc="http://schemas.openxmlformats.org/markup-compatibility/2006" xmlns:p14="http://schemas.microsoft.com/office/powerpoint/2010/main">
    <mc:Choice Requires="p14">
      <p:transition spd="slow" p14:dur="2000" advTm="53015"/>
    </mc:Choice>
    <mc:Fallback xmlns="">
      <p:transition xmlns:p14="http://schemas.microsoft.com/office/powerpoint/2010/main" spd="slow" advTm="5301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98072" y="489173"/>
            <a:ext cx="8042276" cy="1336956"/>
          </a:xfrm>
        </p:spPr>
        <p:txBody>
          <a:bodyPr/>
          <a:lstStyle/>
          <a:p>
            <a:pPr algn="l"/>
            <a:r>
              <a:rPr lang="es-ES_tradnl" b="1" dirty="0" smtClean="0">
                <a:solidFill>
                  <a:srgbClr val="FFB400"/>
                </a:solidFill>
                <a:latin typeface="Century Gothic"/>
                <a:cs typeface="Century Gothic"/>
              </a:rPr>
              <a:t>Queremos que tengan habilidades</a:t>
            </a:r>
            <a:endParaRPr lang="es-ES_tradnl" sz="2200" b="1" dirty="0">
              <a:solidFill>
                <a:srgbClr val="FFB400"/>
              </a:solidFill>
              <a:latin typeface="Century Gothic"/>
              <a:cs typeface="Century Gothic"/>
            </a:endParaRPr>
          </a:p>
        </p:txBody>
      </p:sp>
      <p:sp>
        <p:nvSpPr>
          <p:cNvPr id="7" name="Marcador de contenido 6"/>
          <p:cNvSpPr>
            <a:spLocks noGrp="1"/>
          </p:cNvSpPr>
          <p:nvPr>
            <p:ph idx="1"/>
          </p:nvPr>
        </p:nvSpPr>
        <p:spPr>
          <a:xfrm>
            <a:off x="549275" y="1789921"/>
            <a:ext cx="8042276" cy="4343400"/>
          </a:xfrm>
        </p:spPr>
        <p:txBody>
          <a:bodyPr>
            <a:normAutofit/>
          </a:bodyPr>
          <a:lstStyle/>
          <a:p>
            <a:pPr marL="0" indent="0">
              <a:buNone/>
            </a:pPr>
            <a:r>
              <a:rPr lang="es-ES_tradnl" sz="2600" dirty="0" smtClean="0">
                <a:latin typeface="Century Gothic"/>
                <a:cs typeface="Century Gothic"/>
              </a:rPr>
              <a:t>…para enfrentar la vida, con las que puedan ser los líderes del futuro.</a:t>
            </a: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pic>
        <p:nvPicPr>
          <p:cNvPr id="3" name="Imagen 2"/>
          <p:cNvPicPr>
            <a:picLocks noChangeAspect="1"/>
          </p:cNvPicPr>
          <p:nvPr/>
        </p:nvPicPr>
        <p:blipFill>
          <a:blip r:embed="rId4"/>
          <a:stretch>
            <a:fillRect/>
          </a:stretch>
        </p:blipFill>
        <p:spPr>
          <a:xfrm rot="20941047">
            <a:off x="908685" y="3068686"/>
            <a:ext cx="2937510" cy="5008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5"/>
          <a:stretch>
            <a:fillRect/>
          </a:stretch>
        </p:blipFill>
        <p:spPr>
          <a:xfrm>
            <a:off x="4205605" y="3068686"/>
            <a:ext cx="7030740" cy="2562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0234351"/>
      </p:ext>
    </p:extLst>
  </p:cSld>
  <p:clrMapOvr>
    <a:masterClrMapping/>
  </p:clrMapOvr>
  <mc:AlternateContent xmlns:mc="http://schemas.openxmlformats.org/markup-compatibility/2006" xmlns:p14="http://schemas.microsoft.com/office/powerpoint/2010/main">
    <mc:Choice Requires="p14">
      <p:transition spd="slow" p14:dur="2000" advTm="29332"/>
    </mc:Choice>
    <mc:Fallback xmlns="">
      <p:transition xmlns:p14="http://schemas.microsoft.com/office/powerpoint/2010/main" spd="slow" advTm="29332"/>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49275" y="776054"/>
            <a:ext cx="8042276" cy="1336956"/>
          </a:xfrm>
        </p:spPr>
        <p:txBody>
          <a:bodyPr/>
          <a:lstStyle/>
          <a:p>
            <a:pPr algn="l"/>
            <a:r>
              <a:rPr lang="es-ES_tradnl" b="1" dirty="0" smtClean="0">
                <a:solidFill>
                  <a:srgbClr val="FFB400"/>
                </a:solidFill>
                <a:latin typeface="Century Gothic"/>
                <a:cs typeface="Century Gothic"/>
              </a:rPr>
              <a:t>Queremos que tengan actitudes y atributos</a:t>
            </a:r>
            <a:endParaRPr lang="es-ES_tradnl" sz="2200" b="1" dirty="0">
              <a:solidFill>
                <a:srgbClr val="FFB400"/>
              </a:solidFill>
              <a:latin typeface="Century Gothic"/>
              <a:cs typeface="Century Gothic"/>
            </a:endParaRPr>
          </a:p>
        </p:txBody>
      </p:sp>
      <p:sp>
        <p:nvSpPr>
          <p:cNvPr id="7" name="Marcador de contenido 6"/>
          <p:cNvSpPr>
            <a:spLocks noGrp="1"/>
          </p:cNvSpPr>
          <p:nvPr>
            <p:ph idx="1"/>
          </p:nvPr>
        </p:nvSpPr>
        <p:spPr>
          <a:xfrm>
            <a:off x="549275" y="2122522"/>
            <a:ext cx="8042276" cy="4343400"/>
          </a:xfrm>
        </p:spPr>
        <p:txBody>
          <a:bodyPr>
            <a:normAutofit/>
          </a:bodyPr>
          <a:lstStyle/>
          <a:p>
            <a:pPr marL="0" indent="0">
              <a:buNone/>
            </a:pPr>
            <a:r>
              <a:rPr lang="es-ES_tradnl" sz="2600" dirty="0" smtClean="0">
                <a:latin typeface="Century Gothic"/>
                <a:cs typeface="Century Gothic"/>
              </a:rPr>
              <a:t>…con los que puedan ser ciudadanos responsables del mundo.</a:t>
            </a:r>
          </a:p>
          <a:p>
            <a:endParaRPr lang="es-ES_tradnl" sz="500" dirty="0">
              <a:latin typeface="Century Gothic"/>
              <a:cs typeface="Century Gothic"/>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pic>
        <p:nvPicPr>
          <p:cNvPr id="2" name="Imagen 1"/>
          <p:cNvPicPr>
            <a:picLocks noChangeAspect="1"/>
          </p:cNvPicPr>
          <p:nvPr/>
        </p:nvPicPr>
        <p:blipFill>
          <a:blip r:embed="rId4"/>
          <a:stretch>
            <a:fillRect/>
          </a:stretch>
        </p:blipFill>
        <p:spPr>
          <a:xfrm>
            <a:off x="4754880" y="2889064"/>
            <a:ext cx="3836671" cy="3917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5"/>
          <a:stretch>
            <a:fillRect/>
          </a:stretch>
        </p:blipFill>
        <p:spPr>
          <a:xfrm rot="843600">
            <a:off x="744677" y="3401727"/>
            <a:ext cx="3578545" cy="3365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7396007"/>
      </p:ext>
    </p:extLst>
  </p:cSld>
  <p:clrMapOvr>
    <a:masterClrMapping/>
  </p:clrMapOvr>
  <mc:AlternateContent xmlns:mc="http://schemas.openxmlformats.org/markup-compatibility/2006" xmlns:p14="http://schemas.microsoft.com/office/powerpoint/2010/main">
    <mc:Choice Requires="p14">
      <p:transition spd="slow" p14:dur="2000" advTm="16880"/>
    </mc:Choice>
    <mc:Fallback xmlns="">
      <p:transition xmlns:p14="http://schemas.microsoft.com/office/powerpoint/2010/main" spd="slow" advTm="1688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l"/>
            <a:r>
              <a:rPr lang="es-ES_tradnl" b="1" dirty="0" smtClean="0">
                <a:solidFill>
                  <a:srgbClr val="FFB400"/>
                </a:solidFill>
                <a:latin typeface="Century Gothic"/>
                <a:cs typeface="Century Gothic"/>
              </a:rPr>
              <a:t>El Aprendizaje en el PEP</a:t>
            </a:r>
            <a:endParaRPr lang="es-ES_tradnl" sz="2200" b="1" dirty="0">
              <a:solidFill>
                <a:srgbClr val="FFB400"/>
              </a:solidFill>
              <a:latin typeface="Century Gothic"/>
              <a:cs typeface="Century Gothic"/>
            </a:endParaRPr>
          </a:p>
        </p:txBody>
      </p:sp>
      <p:sp>
        <p:nvSpPr>
          <p:cNvPr id="7" name="Marcador de contenido 6"/>
          <p:cNvSpPr>
            <a:spLocks noGrp="1"/>
          </p:cNvSpPr>
          <p:nvPr>
            <p:ph idx="1"/>
          </p:nvPr>
        </p:nvSpPr>
        <p:spPr>
          <a:xfrm>
            <a:off x="549275" y="1638736"/>
            <a:ext cx="8042276" cy="4343400"/>
          </a:xfrm>
        </p:spPr>
        <p:txBody>
          <a:bodyPr>
            <a:normAutofit fontScale="92500" lnSpcReduction="10000"/>
          </a:bodyPr>
          <a:lstStyle/>
          <a:p>
            <a:pPr marL="0" indent="0">
              <a:buNone/>
            </a:pPr>
            <a:r>
              <a:rPr lang="es-ES_tradnl" sz="3400" dirty="0" smtClean="0">
                <a:latin typeface="Century Gothic"/>
                <a:cs typeface="Century Gothic"/>
              </a:rPr>
              <a:t>A través del aprendizaje de las matemáticas, la lengua, el inglés, las matemáticas y ciencias, buscamos que los niños…</a:t>
            </a:r>
          </a:p>
          <a:p>
            <a:pPr marL="0" indent="0">
              <a:buNone/>
            </a:pPr>
            <a:endParaRPr lang="es-ES_tradnl" sz="1100" dirty="0" smtClean="0">
              <a:latin typeface="Century Gothic"/>
              <a:cs typeface="Century Gothic"/>
            </a:endParaRPr>
          </a:p>
          <a:p>
            <a:pPr>
              <a:buFont typeface="Wingdings" charset="2"/>
              <a:buChar char="ü"/>
            </a:pPr>
            <a:r>
              <a:rPr lang="es-ES_tradnl" sz="3400" dirty="0">
                <a:latin typeface="Century Gothic"/>
                <a:cs typeface="Century Gothic"/>
              </a:rPr>
              <a:t> </a:t>
            </a:r>
            <a:r>
              <a:rPr lang="es-ES_tradnl" sz="3400" u="sng" dirty="0" smtClean="0">
                <a:latin typeface="Century Gothic"/>
                <a:cs typeface="Century Gothic"/>
              </a:rPr>
              <a:t>Comprendan</a:t>
            </a:r>
            <a:r>
              <a:rPr lang="es-ES_tradnl" sz="3400" dirty="0" smtClean="0">
                <a:latin typeface="Century Gothic"/>
                <a:cs typeface="Century Gothic"/>
              </a:rPr>
              <a:t> el mundo </a:t>
            </a:r>
          </a:p>
          <a:p>
            <a:pPr>
              <a:buFont typeface="Wingdings" charset="2"/>
              <a:buChar char="ü"/>
            </a:pPr>
            <a:r>
              <a:rPr lang="es-ES_tradnl" sz="3400" dirty="0">
                <a:latin typeface="Century Gothic"/>
                <a:cs typeface="Century Gothic"/>
              </a:rPr>
              <a:t> </a:t>
            </a:r>
            <a:r>
              <a:rPr lang="es-ES_tradnl" sz="3400" dirty="0" smtClean="0">
                <a:latin typeface="Century Gothic"/>
                <a:cs typeface="Century Gothic"/>
              </a:rPr>
              <a:t>Demuestren </a:t>
            </a:r>
            <a:r>
              <a:rPr lang="es-ES_tradnl" sz="3400" u="sng" dirty="0" smtClean="0">
                <a:latin typeface="Century Gothic"/>
                <a:cs typeface="Century Gothic"/>
              </a:rPr>
              <a:t>habilidades</a:t>
            </a:r>
          </a:p>
          <a:p>
            <a:pPr>
              <a:buFont typeface="Wingdings" charset="2"/>
              <a:buChar char="ü"/>
            </a:pPr>
            <a:r>
              <a:rPr lang="es-ES_tradnl" sz="3400" dirty="0">
                <a:latin typeface="Century Gothic"/>
                <a:cs typeface="Century Gothic"/>
              </a:rPr>
              <a:t> </a:t>
            </a:r>
            <a:r>
              <a:rPr lang="es-ES_tradnl" sz="3400" dirty="0" smtClean="0">
                <a:latin typeface="Century Gothic"/>
                <a:cs typeface="Century Gothic"/>
              </a:rPr>
              <a:t>Desarrollen </a:t>
            </a:r>
            <a:r>
              <a:rPr lang="es-ES_tradnl" sz="3400" u="sng" dirty="0" smtClean="0">
                <a:latin typeface="Century Gothic"/>
                <a:cs typeface="Century Gothic"/>
              </a:rPr>
              <a:t>actitudes</a:t>
            </a: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Tree>
    <p:extLst>
      <p:ext uri="{BB962C8B-B14F-4D97-AF65-F5344CB8AC3E}">
        <p14:creationId xmlns:p14="http://schemas.microsoft.com/office/powerpoint/2010/main" val="4016881646"/>
      </p:ext>
    </p:extLst>
  </p:cSld>
  <p:clrMapOvr>
    <a:masterClrMapping/>
  </p:clrMapOvr>
  <mc:AlternateContent xmlns:mc="http://schemas.openxmlformats.org/markup-compatibility/2006" xmlns:p14="http://schemas.microsoft.com/office/powerpoint/2010/main">
    <mc:Choice Requires="p14">
      <p:transition spd="slow" p14:dur="2000" advTm="17445"/>
    </mc:Choice>
    <mc:Fallback xmlns="">
      <p:transition xmlns:p14="http://schemas.microsoft.com/office/powerpoint/2010/main" spd="slow" advTm="17445"/>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b="1" dirty="0" smtClean="0">
                <a:solidFill>
                  <a:srgbClr val="FFB400"/>
                </a:solidFill>
                <a:latin typeface="Century Gothic"/>
                <a:cs typeface="Century Gothic"/>
              </a:rPr>
              <a:t>A mezclarse</a:t>
            </a:r>
            <a:endParaRPr lang="es-ES_tradnl" sz="2200" b="1" dirty="0">
              <a:solidFill>
                <a:srgbClr val="FFB400"/>
              </a:solidFill>
              <a:latin typeface="Century Gothic"/>
              <a:cs typeface="Century Gothic"/>
            </a:endParaRPr>
          </a:p>
        </p:txBody>
      </p:sp>
      <p:sp>
        <p:nvSpPr>
          <p:cNvPr id="7" name="Marcador de contenido 6"/>
          <p:cNvSpPr>
            <a:spLocks noGrp="1"/>
          </p:cNvSpPr>
          <p:nvPr>
            <p:ph idx="1"/>
          </p:nvPr>
        </p:nvSpPr>
        <p:spPr>
          <a:xfrm>
            <a:off x="549275" y="1427084"/>
            <a:ext cx="8042276" cy="4343400"/>
          </a:xfrm>
        </p:spPr>
        <p:txBody>
          <a:bodyPr>
            <a:normAutofit/>
          </a:bodyPr>
          <a:lstStyle/>
          <a:p>
            <a:pPr marL="0" indent="0">
              <a:buNone/>
            </a:pPr>
            <a:endParaRPr lang="es-ES_tradnl" sz="2600" dirty="0" smtClean="0">
              <a:latin typeface="Century Gothic"/>
              <a:cs typeface="Century Gothic"/>
            </a:endParaRPr>
          </a:p>
          <a:p>
            <a:pPr marL="0" indent="0" algn="ctr">
              <a:buNone/>
            </a:pPr>
            <a:r>
              <a:rPr lang="es-ES_tradnl" sz="2600" dirty="0" smtClean="0">
                <a:latin typeface="Century Gothic"/>
                <a:cs typeface="Century Gothic"/>
              </a:rPr>
              <a:t>Cada uno tomará un palo de color, y se agrupará de acuerdo a éstos.</a:t>
            </a:r>
          </a:p>
          <a:p>
            <a:endParaRPr lang="es-ES_tradnl" sz="500" dirty="0">
              <a:latin typeface="Century Gothic"/>
              <a:cs typeface="Century Gothic"/>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pic>
        <p:nvPicPr>
          <p:cNvPr id="2" name="Imagen 1"/>
          <p:cNvPicPr>
            <a:picLocks noChangeAspect="1"/>
          </p:cNvPicPr>
          <p:nvPr/>
        </p:nvPicPr>
        <p:blipFill>
          <a:blip r:embed="rId4"/>
          <a:stretch>
            <a:fillRect/>
          </a:stretch>
        </p:blipFill>
        <p:spPr>
          <a:xfrm>
            <a:off x="3369170" y="3279432"/>
            <a:ext cx="2225340" cy="2491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5842860"/>
      </p:ext>
    </p:extLst>
  </p:cSld>
  <p:clrMapOvr>
    <a:masterClrMapping/>
  </p:clrMapOvr>
  <mc:AlternateContent xmlns:mc="http://schemas.openxmlformats.org/markup-compatibility/2006" xmlns:p14="http://schemas.microsoft.com/office/powerpoint/2010/main">
    <mc:Choice Requires="p14">
      <p:transition spd="slow" p14:dur="2000" advTm="68489"/>
    </mc:Choice>
    <mc:Fallback xmlns="">
      <p:transition xmlns:p14="http://schemas.microsoft.com/office/powerpoint/2010/main" spd="slow" advTm="68489"/>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67832" y="794156"/>
            <a:ext cx="8042276" cy="1336956"/>
          </a:xfrm>
        </p:spPr>
        <p:txBody>
          <a:bodyPr/>
          <a:lstStyle/>
          <a:p>
            <a:pPr algn="l"/>
            <a:r>
              <a:rPr lang="es-ES_tradnl" sz="3000" b="1" dirty="0" smtClean="0">
                <a:solidFill>
                  <a:srgbClr val="FFB400"/>
                </a:solidFill>
                <a:latin typeface="Century Gothic"/>
                <a:cs typeface="Century Gothic"/>
              </a:rPr>
              <a:t>Una indagación acerca de cómo interactuamos con el espacio que nos rodea.</a:t>
            </a:r>
            <a:endParaRPr lang="es-ES_tradnl" sz="3000" b="1" dirty="0">
              <a:solidFill>
                <a:srgbClr val="FFB400"/>
              </a:solidFill>
              <a:latin typeface="Century Gothic"/>
              <a:cs typeface="Century Gothic"/>
            </a:endParaRPr>
          </a:p>
        </p:txBody>
      </p:sp>
      <p:sp>
        <p:nvSpPr>
          <p:cNvPr id="7" name="Marcador de contenido 6"/>
          <p:cNvSpPr>
            <a:spLocks noGrp="1"/>
          </p:cNvSpPr>
          <p:nvPr>
            <p:ph idx="1"/>
          </p:nvPr>
        </p:nvSpPr>
        <p:spPr>
          <a:xfrm>
            <a:off x="549275" y="2152202"/>
            <a:ext cx="8042276" cy="4343400"/>
          </a:xfrm>
        </p:spPr>
        <p:txBody>
          <a:bodyPr>
            <a:normAutofit fontScale="85000" lnSpcReduction="20000"/>
          </a:bodyPr>
          <a:lstStyle/>
          <a:p>
            <a:pPr marL="0" indent="0">
              <a:buNone/>
            </a:pPr>
            <a:endParaRPr lang="es-ES_tradnl" sz="1100" dirty="0" smtClean="0">
              <a:latin typeface="Century Gothic"/>
              <a:cs typeface="Century Gothic"/>
            </a:endParaRPr>
          </a:p>
          <a:p>
            <a:pPr marL="0" indent="0">
              <a:buNone/>
            </a:pPr>
            <a:r>
              <a:rPr lang="es-ES_tradnl" sz="3200" dirty="0" smtClean="0">
                <a:latin typeface="Century Gothic"/>
                <a:cs typeface="Century Gothic"/>
              </a:rPr>
              <a:t>Un integrante del grupo</a:t>
            </a:r>
          </a:p>
          <a:p>
            <a:pPr marL="0" indent="0">
              <a:buNone/>
            </a:pPr>
            <a:r>
              <a:rPr lang="es-ES_tradnl" sz="3200" dirty="0" smtClean="0">
                <a:latin typeface="Century Gothic"/>
                <a:cs typeface="Century Gothic"/>
              </a:rPr>
              <a:t>se vendará los ojos. </a:t>
            </a:r>
          </a:p>
          <a:p>
            <a:pPr marL="0" indent="0">
              <a:buNone/>
            </a:pPr>
            <a:endParaRPr lang="es-ES_tradnl" sz="600" dirty="0" smtClean="0">
              <a:latin typeface="Century Gothic"/>
              <a:cs typeface="Century Gothic"/>
            </a:endParaRPr>
          </a:p>
          <a:p>
            <a:pPr marL="0" indent="0">
              <a:buNone/>
            </a:pPr>
            <a:r>
              <a:rPr lang="es-ES_tradnl" sz="3200" dirty="0" smtClean="0">
                <a:latin typeface="Century Gothic"/>
                <a:cs typeface="Century Gothic"/>
              </a:rPr>
              <a:t>Su objetivo será </a:t>
            </a:r>
            <a:r>
              <a:rPr lang="es-ES_tradnl" sz="3200" dirty="0" smtClean="0">
                <a:latin typeface="Century Gothic"/>
                <a:cs typeface="Century Gothic"/>
              </a:rPr>
              <a:t>colocar los cordones a la zapatilla, amarrarlos, y dejarla en mesa naranja al final del sa</a:t>
            </a:r>
            <a:r>
              <a:rPr lang="es-ES_tradnl" sz="3200" dirty="0" smtClean="0">
                <a:latin typeface="Century Gothic"/>
                <a:cs typeface="Century Gothic"/>
              </a:rPr>
              <a:t>lón</a:t>
            </a:r>
            <a:r>
              <a:rPr lang="es-ES_tradnl" sz="3200" dirty="0" smtClean="0">
                <a:latin typeface="Century Gothic"/>
                <a:cs typeface="Century Gothic"/>
              </a:rPr>
              <a:t>, </a:t>
            </a:r>
            <a:r>
              <a:rPr lang="es-ES_tradnl" sz="3200" dirty="0" smtClean="0">
                <a:solidFill>
                  <a:srgbClr val="FF0000"/>
                </a:solidFill>
                <a:latin typeface="Century Gothic"/>
                <a:cs typeface="Century Gothic"/>
              </a:rPr>
              <a:t>sin poder usar el sentido de la vista. </a:t>
            </a:r>
          </a:p>
          <a:p>
            <a:pPr marL="0" indent="0">
              <a:buNone/>
            </a:pPr>
            <a:r>
              <a:rPr lang="es-ES_tradnl" sz="3200" dirty="0" smtClean="0">
                <a:latin typeface="Century Gothic"/>
                <a:cs typeface="Century Gothic"/>
              </a:rPr>
              <a:t>El resto de los integrantes le </a:t>
            </a:r>
            <a:r>
              <a:rPr lang="es-ES_tradnl" sz="3200" b="1" dirty="0" smtClean="0">
                <a:latin typeface="Century Gothic"/>
                <a:cs typeface="Century Gothic"/>
              </a:rPr>
              <a:t>ayudará SÓLO entregándole orientaciones orales. </a:t>
            </a:r>
            <a:endParaRPr lang="es-ES_tradnl" sz="3200" b="1" dirty="0">
              <a:latin typeface="Century Gothic"/>
              <a:cs typeface="Century Gothic"/>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pic>
        <p:nvPicPr>
          <p:cNvPr id="2" name="Imagen 1"/>
          <p:cNvPicPr>
            <a:picLocks noChangeAspect="1"/>
          </p:cNvPicPr>
          <p:nvPr/>
        </p:nvPicPr>
        <p:blipFill>
          <a:blip r:embed="rId4"/>
          <a:stretch>
            <a:fillRect/>
          </a:stretch>
        </p:blipFill>
        <p:spPr>
          <a:xfrm>
            <a:off x="5521276" y="1979929"/>
            <a:ext cx="2692242" cy="1844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8654884"/>
      </p:ext>
    </p:extLst>
  </p:cSld>
  <p:clrMapOvr>
    <a:masterClrMapping/>
  </p:clrMapOvr>
  <mc:AlternateContent xmlns:mc="http://schemas.openxmlformats.org/markup-compatibility/2006" xmlns:p14="http://schemas.microsoft.com/office/powerpoint/2010/main">
    <mc:Choice Requires="p14">
      <p:transition spd="slow" p14:dur="2000" advTm="189805"/>
    </mc:Choice>
    <mc:Fallback xmlns="">
      <p:transition xmlns:p14="http://schemas.microsoft.com/office/powerpoint/2010/main" spd="slow" advTm="189805"/>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49275" y="1600201"/>
            <a:ext cx="8042276" cy="437872"/>
          </a:xfrm>
        </p:spPr>
        <p:txBody>
          <a:bodyPr/>
          <a:lstStyle/>
          <a:p>
            <a:pPr algn="l"/>
            <a:r>
              <a:rPr lang="es-ES_tradnl" sz="3000" b="1" dirty="0">
                <a:solidFill>
                  <a:srgbClr val="FFB400"/>
                </a:solidFill>
                <a:latin typeface="Century Gothic"/>
                <a:cs typeface="Century Gothic"/>
              </a:rPr>
              <a:t>Una indagación acerca de cómo interactuamos con el espacio que nos </a:t>
            </a:r>
            <a:r>
              <a:rPr lang="es-ES_tradnl" sz="3000" b="1" dirty="0" smtClean="0">
                <a:solidFill>
                  <a:srgbClr val="FFB400"/>
                </a:solidFill>
                <a:latin typeface="Century Gothic"/>
                <a:cs typeface="Century Gothic"/>
              </a:rPr>
              <a:t>rodea.</a:t>
            </a:r>
            <a:endParaRPr lang="es-ES_tradnl" sz="3000" b="1" dirty="0">
              <a:solidFill>
                <a:srgbClr val="FFB400"/>
              </a:solidFill>
              <a:latin typeface="Century Gothic"/>
              <a:cs typeface="Century Gothic"/>
            </a:endParaRPr>
          </a:p>
        </p:txBody>
      </p:sp>
      <p:pic>
        <p:nvPicPr>
          <p:cNvPr id="8" name="Imagen 7" descr="Screen Shot 2014-09-23 at 6.50.10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6" name="Marcador de contenido 6"/>
          <p:cNvSpPr txBox="1">
            <a:spLocks/>
          </p:cNvSpPr>
          <p:nvPr/>
        </p:nvSpPr>
        <p:spPr>
          <a:xfrm>
            <a:off x="549275" y="2526756"/>
            <a:ext cx="7850868" cy="3707987"/>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s-ES_tradnl" sz="3000" dirty="0" smtClean="0">
                <a:solidFill>
                  <a:schemeClr val="accent1"/>
                </a:solidFill>
                <a:latin typeface="Century Gothic"/>
                <a:cs typeface="Century Gothic"/>
              </a:rPr>
              <a:t>¿Cómo interactuamos con el mundo que nos rodea?</a:t>
            </a:r>
          </a:p>
          <a:p>
            <a:pPr marL="0" indent="0">
              <a:buFont typeface="Wingdings 2" pitchFamily="18" charset="2"/>
              <a:buNone/>
            </a:pPr>
            <a:r>
              <a:rPr lang="es-ES_tradnl" sz="3000" dirty="0" smtClean="0">
                <a:solidFill>
                  <a:schemeClr val="accent1"/>
                </a:solidFill>
                <a:latin typeface="Century Gothic"/>
                <a:cs typeface="Century Gothic"/>
              </a:rPr>
              <a:t>¿Qué partes de nuestro cuerpo usamos y cómo?</a:t>
            </a:r>
          </a:p>
          <a:p>
            <a:pPr marL="0" indent="0">
              <a:buFont typeface="Wingdings 2" pitchFamily="18" charset="2"/>
              <a:buNone/>
            </a:pPr>
            <a:r>
              <a:rPr lang="es-ES_tradnl" sz="3000" dirty="0" smtClean="0">
                <a:solidFill>
                  <a:schemeClr val="accent1"/>
                </a:solidFill>
                <a:latin typeface="Century Gothic"/>
                <a:cs typeface="Century Gothic"/>
              </a:rPr>
              <a:t>¿Cómo cambia nuestra forma de interactuar con el mundo al tener diferencias físicas?</a:t>
            </a:r>
          </a:p>
        </p:txBody>
      </p:sp>
    </p:spTree>
    <p:custDataLst>
      <p:tags r:id="rId1"/>
    </p:custDataLst>
    <p:extLst>
      <p:ext uri="{BB962C8B-B14F-4D97-AF65-F5344CB8AC3E}">
        <p14:creationId xmlns:p14="http://schemas.microsoft.com/office/powerpoint/2010/main" val="2538892767"/>
      </p:ext>
    </p:extLst>
  </p:cSld>
  <p:clrMapOvr>
    <a:masterClrMapping/>
  </p:clrMapOvr>
  <mc:AlternateContent xmlns:mc="http://schemas.openxmlformats.org/markup-compatibility/2006" xmlns:p14="http://schemas.microsoft.com/office/powerpoint/2010/main">
    <mc:Choice Requires="p14">
      <p:transition spd="slow" p14:dur="2000" advTm="70370"/>
    </mc:Choice>
    <mc:Fallback xmlns="">
      <p:transition xmlns:p14="http://schemas.microsoft.com/office/powerpoint/2010/main" spd="slow" advTm="7037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559451" y="1880631"/>
            <a:ext cx="8210321" cy="3008269"/>
          </a:xfrm>
        </p:spPr>
        <p:txBody>
          <a:bodyPr>
            <a:normAutofit/>
          </a:bodyPr>
          <a:lstStyle/>
          <a:p>
            <a:pPr marL="0" indent="0">
              <a:buNone/>
            </a:pPr>
            <a:r>
              <a:rPr lang="es-ES_tradnl" sz="3000" dirty="0" smtClean="0">
                <a:latin typeface="Century Gothic"/>
                <a:cs typeface="Century Gothic"/>
              </a:rPr>
              <a:t>¿Tuvieron oportunidad de </a:t>
            </a:r>
            <a:r>
              <a:rPr lang="es-ES_tradnl" sz="3000" u="sng" dirty="0" smtClean="0">
                <a:latin typeface="Century Gothic"/>
                <a:cs typeface="Century Gothic"/>
              </a:rPr>
              <a:t>comprender</a:t>
            </a:r>
            <a:r>
              <a:rPr lang="es-ES_tradnl" sz="3000" dirty="0" smtClean="0">
                <a:latin typeface="Century Gothic"/>
                <a:cs typeface="Century Gothic"/>
              </a:rPr>
              <a:t>?</a:t>
            </a:r>
          </a:p>
          <a:p>
            <a:pPr marL="0" indent="0">
              <a:buNone/>
            </a:pPr>
            <a:r>
              <a:rPr lang="es-ES_tradnl" sz="3000" dirty="0" smtClean="0">
                <a:latin typeface="Century Gothic"/>
                <a:cs typeface="Century Gothic"/>
              </a:rPr>
              <a:t>¿Pudieron demostrar las </a:t>
            </a:r>
            <a:r>
              <a:rPr lang="es-ES_tradnl" sz="3000" u="sng" dirty="0" smtClean="0">
                <a:latin typeface="Century Gothic"/>
                <a:cs typeface="Century Gothic"/>
              </a:rPr>
              <a:t>actitudes</a:t>
            </a:r>
            <a:r>
              <a:rPr lang="es-ES_tradnl" sz="3000" dirty="0" smtClean="0">
                <a:latin typeface="Century Gothic"/>
                <a:cs typeface="Century Gothic"/>
              </a:rPr>
              <a:t> de un ciudadano del mundo?</a:t>
            </a:r>
          </a:p>
          <a:p>
            <a:pPr marL="0" indent="0">
              <a:buNone/>
            </a:pPr>
            <a:r>
              <a:rPr lang="es-ES_tradnl" sz="3000" dirty="0" smtClean="0">
                <a:latin typeface="Century Gothic"/>
                <a:cs typeface="Century Gothic"/>
              </a:rPr>
              <a:t>¿Pusieron en práctica </a:t>
            </a:r>
            <a:r>
              <a:rPr lang="es-ES_tradnl" sz="3000" u="sng" dirty="0" smtClean="0">
                <a:latin typeface="Century Gothic"/>
                <a:cs typeface="Century Gothic"/>
              </a:rPr>
              <a:t>habilidades</a:t>
            </a:r>
            <a:r>
              <a:rPr lang="es-ES_tradnl" sz="3000" dirty="0" smtClean="0">
                <a:latin typeface="Century Gothic"/>
                <a:cs typeface="Century Gothic"/>
              </a:rPr>
              <a:t>?</a:t>
            </a:r>
            <a:endParaRPr lang="es-ES_tradnl" sz="3000" dirty="0">
              <a:latin typeface="Century Gothic"/>
              <a:cs typeface="Century Gothic"/>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Tree>
    <p:extLst>
      <p:ext uri="{BB962C8B-B14F-4D97-AF65-F5344CB8AC3E}">
        <p14:creationId xmlns:p14="http://schemas.microsoft.com/office/powerpoint/2010/main" val="2463681506"/>
      </p:ext>
    </p:extLst>
  </p:cSld>
  <p:clrMapOvr>
    <a:masterClrMapping/>
  </p:clrMapOvr>
  <mc:AlternateContent xmlns:mc="http://schemas.openxmlformats.org/markup-compatibility/2006" xmlns:p14="http://schemas.microsoft.com/office/powerpoint/2010/main">
    <mc:Choice Requires="p14">
      <p:transition spd="slow" p14:dur="2000" advTm="25150"/>
    </mc:Choice>
    <mc:Fallback xmlns="">
      <p:transition xmlns:p14="http://schemas.microsoft.com/office/powerpoint/2010/main" spd="slow" advTm="2515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b="1" dirty="0" smtClean="0">
                <a:latin typeface="Times New Roman"/>
                <a:cs typeface="Times New Roman"/>
              </a:rPr>
              <a:t>Actividades de hoy</a:t>
            </a:r>
            <a:endParaRPr lang="es-ES_tradnl" b="1" dirty="0">
              <a:latin typeface="Times New Roman"/>
              <a:cs typeface="Times New Roman"/>
            </a:endParaRPr>
          </a:p>
        </p:txBody>
      </p:sp>
      <p:sp>
        <p:nvSpPr>
          <p:cNvPr id="7" name="Marcador de contenido 6"/>
          <p:cNvSpPr>
            <a:spLocks noGrp="1"/>
          </p:cNvSpPr>
          <p:nvPr>
            <p:ph idx="1"/>
          </p:nvPr>
        </p:nvSpPr>
        <p:spPr/>
        <p:txBody>
          <a:bodyPr>
            <a:normAutofit lnSpcReduction="10000"/>
          </a:bodyPr>
          <a:lstStyle/>
          <a:p>
            <a:pPr marL="711200" indent="-711200" algn="just">
              <a:buFont typeface="+mj-lt"/>
              <a:buAutoNum type="arabicPeriod"/>
            </a:pPr>
            <a:r>
              <a:rPr lang="es-ES_tradnl" sz="3600" dirty="0" smtClean="0">
                <a:latin typeface="Times New Roman"/>
                <a:cs typeface="Times New Roman"/>
              </a:rPr>
              <a:t>Revisión de filosofía de educación PEP.</a:t>
            </a:r>
          </a:p>
          <a:p>
            <a:pPr marL="1163638" lvl="1" indent="-452438" algn="just">
              <a:tabLst>
                <a:tab pos="1073150" algn="l"/>
              </a:tabLst>
            </a:pPr>
            <a:r>
              <a:rPr lang="es-ES_tradnl" sz="3400" dirty="0" smtClean="0">
                <a:latin typeface="Times New Roman"/>
                <a:cs typeface="Times New Roman"/>
              </a:rPr>
              <a:t>Sugerimos tomar apuntes, prestando especial atención a la información marcada con rojo. </a:t>
            </a:r>
          </a:p>
          <a:p>
            <a:pPr marL="711200" indent="-711200" algn="just">
              <a:buFont typeface="+mj-lt"/>
              <a:buAutoNum type="arabicPeriod"/>
            </a:pPr>
            <a:r>
              <a:rPr lang="es-ES_tradnl" sz="3600" dirty="0" smtClean="0">
                <a:latin typeface="Times New Roman"/>
                <a:cs typeface="Times New Roman"/>
              </a:rPr>
              <a:t>Preguntas de reflexión</a:t>
            </a:r>
          </a:p>
          <a:p>
            <a:pPr marL="1163638" lvl="1" indent="-452438" algn="just"/>
            <a:r>
              <a:rPr lang="es-ES_tradnl" sz="3400" dirty="0" smtClean="0">
                <a:latin typeface="Times New Roman"/>
                <a:cs typeface="Times New Roman"/>
              </a:rPr>
              <a:t>Se realizarán para revisar su comprensión de los temas tratados.</a:t>
            </a:r>
            <a:endParaRPr lang="es-ES_tradnl" sz="3400" dirty="0">
              <a:latin typeface="Times New Roman"/>
              <a:cs typeface="Times New Roman"/>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Tree>
    <p:extLst>
      <p:ext uri="{BB962C8B-B14F-4D97-AF65-F5344CB8AC3E}">
        <p14:creationId xmlns:p14="http://schemas.microsoft.com/office/powerpoint/2010/main" val="157265937"/>
      </p:ext>
    </p:extLst>
  </p:cSld>
  <p:clrMapOvr>
    <a:masterClrMapping/>
  </p:clrMapOvr>
  <mc:AlternateContent xmlns:mc="http://schemas.openxmlformats.org/markup-compatibility/2006" xmlns:p14="http://schemas.microsoft.com/office/powerpoint/2010/main">
    <mc:Choice Requires="p14">
      <p:transition spd="slow" p14:dur="2000" advTm="59732"/>
    </mc:Choice>
    <mc:Fallback xmlns="">
      <p:transition xmlns:p14="http://schemas.microsoft.com/office/powerpoint/2010/main" spd="slow" advTm="59732"/>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588064" y="379992"/>
            <a:ext cx="8141942" cy="6106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Screen Shot 2014-09-23 at 6.50.10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Tree>
    <p:extLst>
      <p:ext uri="{BB962C8B-B14F-4D97-AF65-F5344CB8AC3E}">
        <p14:creationId xmlns:p14="http://schemas.microsoft.com/office/powerpoint/2010/main" val="1540151924"/>
      </p:ext>
    </p:extLst>
  </p:cSld>
  <p:clrMapOvr>
    <a:masterClrMapping/>
  </p:clrMapOvr>
  <mc:AlternateContent xmlns:mc="http://schemas.openxmlformats.org/markup-compatibility/2006" xmlns:p14="http://schemas.microsoft.com/office/powerpoint/2010/main">
    <mc:Choice Requires="p14">
      <p:transition spd="slow" p14:dur="2000" advTm="29580"/>
    </mc:Choice>
    <mc:Fallback xmlns="">
      <p:transition xmlns:p14="http://schemas.microsoft.com/office/powerpoint/2010/main" spd="slow" advTm="2958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pic>
        <p:nvPicPr>
          <p:cNvPr id="3" name="Imagen 2"/>
          <p:cNvPicPr>
            <a:picLocks noChangeAspect="1"/>
          </p:cNvPicPr>
          <p:nvPr/>
        </p:nvPicPr>
        <p:blipFill>
          <a:blip r:embed="rId4"/>
          <a:stretch>
            <a:fillRect/>
          </a:stretch>
        </p:blipFill>
        <p:spPr>
          <a:xfrm>
            <a:off x="714185" y="1078992"/>
            <a:ext cx="7874762" cy="4415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184249"/>
      </p:ext>
    </p:extLst>
  </p:cSld>
  <p:clrMapOvr>
    <a:masterClrMapping/>
  </p:clrMapOvr>
  <mc:AlternateContent xmlns:mc="http://schemas.openxmlformats.org/markup-compatibility/2006" xmlns:p14="http://schemas.microsoft.com/office/powerpoint/2010/main">
    <mc:Choice Requires="p14">
      <p:transition spd="slow" p14:dur="2000" advTm="4053"/>
    </mc:Choice>
    <mc:Fallback xmlns="">
      <p:transition xmlns:p14="http://schemas.microsoft.com/office/powerpoint/2010/main" spd="slow" advTm="4053"/>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pic>
        <p:nvPicPr>
          <p:cNvPr id="5" name="Imagen 4"/>
          <p:cNvPicPr>
            <a:picLocks noChangeAspect="1"/>
          </p:cNvPicPr>
          <p:nvPr/>
        </p:nvPicPr>
        <p:blipFill>
          <a:blip r:embed="rId4"/>
          <a:stretch>
            <a:fillRect/>
          </a:stretch>
        </p:blipFill>
        <p:spPr>
          <a:xfrm>
            <a:off x="4229826" y="1799068"/>
            <a:ext cx="4575779" cy="3431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5"/>
          <a:stretch>
            <a:fillRect/>
          </a:stretch>
        </p:blipFill>
        <p:spPr>
          <a:xfrm rot="20810566">
            <a:off x="399012" y="559236"/>
            <a:ext cx="5253430" cy="2945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4402179"/>
      </p:ext>
    </p:extLst>
  </p:cSld>
  <p:clrMapOvr>
    <a:masterClrMapping/>
  </p:clrMapOvr>
  <mc:AlternateContent xmlns:mc="http://schemas.openxmlformats.org/markup-compatibility/2006" xmlns:p14="http://schemas.microsoft.com/office/powerpoint/2010/main">
    <mc:Choice Requires="p14">
      <p:transition spd="slow" p14:dur="2000" advTm="10480"/>
    </mc:Choice>
    <mc:Fallback xmlns="">
      <p:transition xmlns:p14="http://schemas.microsoft.com/office/powerpoint/2010/main" spd="slow" advTm="1048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36775" y="119706"/>
            <a:ext cx="8042276" cy="1336956"/>
          </a:xfrm>
        </p:spPr>
        <p:txBody>
          <a:bodyPr/>
          <a:lstStyle/>
          <a:p>
            <a:r>
              <a:rPr lang="es-ES_tradnl" sz="3500" b="1" dirty="0" smtClean="0">
                <a:solidFill>
                  <a:srgbClr val="FFB400"/>
                </a:solidFill>
                <a:latin typeface="Century Gothic"/>
                <a:cs typeface="Century Gothic"/>
              </a:rPr>
              <a:t>Cómo enseñamos en el PEP</a:t>
            </a:r>
            <a:endParaRPr lang="es-ES_tradnl" sz="3500" b="1" dirty="0">
              <a:solidFill>
                <a:srgbClr val="FFB400"/>
              </a:solidFill>
              <a:latin typeface="Century Gothic"/>
              <a:cs typeface="Century Gothic"/>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078510507"/>
              </p:ext>
            </p:extLst>
          </p:nvPr>
        </p:nvGraphicFramePr>
        <p:xfrm>
          <a:off x="549275" y="1708358"/>
          <a:ext cx="8129776" cy="4368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Screen Shot 2014-09-23 at 6.50.10 PM.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Tree>
    <p:custDataLst>
      <p:tags r:id="rId1"/>
    </p:custDataLst>
    <p:extLst>
      <p:ext uri="{BB962C8B-B14F-4D97-AF65-F5344CB8AC3E}">
        <p14:creationId xmlns:p14="http://schemas.microsoft.com/office/powerpoint/2010/main" val="4001768547"/>
      </p:ext>
    </p:extLst>
  </p:cSld>
  <p:clrMapOvr>
    <a:masterClrMapping/>
  </p:clrMapOvr>
  <mc:AlternateContent xmlns:mc="http://schemas.openxmlformats.org/markup-compatibility/2006" xmlns:p14="http://schemas.microsoft.com/office/powerpoint/2010/main">
    <mc:Choice Requires="p14">
      <p:transition spd="slow" p14:dur="2000" advTm="75117"/>
    </mc:Choice>
    <mc:Fallback xmlns="">
      <p:transition xmlns:p14="http://schemas.microsoft.com/office/powerpoint/2010/main" spd="slow" advTm="7511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Screen Shot 2014-09-23 at 6.50.10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2" name="Título 1"/>
          <p:cNvSpPr>
            <a:spLocks noGrp="1"/>
          </p:cNvSpPr>
          <p:nvPr>
            <p:ph type="title"/>
          </p:nvPr>
        </p:nvSpPr>
        <p:spPr>
          <a:xfrm>
            <a:off x="549275" y="325290"/>
            <a:ext cx="8042276" cy="1336956"/>
          </a:xfrm>
        </p:spPr>
        <p:txBody>
          <a:bodyPr/>
          <a:lstStyle/>
          <a:p>
            <a:pPr algn="l"/>
            <a:r>
              <a:rPr lang="es-ES" sz="3500" b="1" dirty="0">
                <a:solidFill>
                  <a:schemeClr val="accent4"/>
                </a:solidFill>
                <a:latin typeface="Century Gothic" panose="020B0502020202020204" pitchFamily="34" charset="0"/>
              </a:rPr>
              <a:t>¿</a:t>
            </a:r>
            <a:r>
              <a:rPr lang="es-ES" sz="3500" b="1" dirty="0" smtClean="0">
                <a:solidFill>
                  <a:schemeClr val="accent4"/>
                </a:solidFill>
                <a:latin typeface="Century Gothic" panose="020B0502020202020204" pitchFamily="34" charset="0"/>
              </a:rPr>
              <a:t>Cómo sabemos que nuestros hijos están aprendiendo?</a:t>
            </a:r>
            <a:endParaRPr lang="es-ES" sz="3500" b="1" dirty="0">
              <a:solidFill>
                <a:schemeClr val="accent4"/>
              </a:solidFill>
              <a:latin typeface="Century Gothic" panose="020B0502020202020204" pitchFamily="34" charset="0"/>
            </a:endParaRPr>
          </a:p>
        </p:txBody>
      </p:sp>
      <p:sp>
        <p:nvSpPr>
          <p:cNvPr id="3" name="Marcador de contenido 2"/>
          <p:cNvSpPr>
            <a:spLocks noGrp="1"/>
          </p:cNvSpPr>
          <p:nvPr>
            <p:ph idx="1"/>
          </p:nvPr>
        </p:nvSpPr>
        <p:spPr>
          <a:xfrm>
            <a:off x="549275" y="1817916"/>
            <a:ext cx="8042276" cy="4343400"/>
          </a:xfrm>
        </p:spPr>
        <p:txBody>
          <a:bodyPr>
            <a:normAutofit fontScale="92500" lnSpcReduction="20000"/>
          </a:bodyPr>
          <a:lstStyle/>
          <a:p>
            <a:r>
              <a:rPr lang="es-ES" sz="3800" dirty="0" smtClean="0">
                <a:solidFill>
                  <a:schemeClr val="accent1"/>
                </a:solidFill>
                <a:latin typeface="Century Gothic" panose="020B0502020202020204" pitchFamily="34" charset="0"/>
              </a:rPr>
              <a:t>Tutorías</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Compartir ejemplos de trabajos del niño.</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Ver, en concreto y con evidencias aquello que el niño ha logrado positivamente.</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Establecer, colaborativamente, objetivos para continuar trabajando, de acuerdo a las necesidades particulares de cada niño. </a:t>
            </a:r>
            <a:endParaRPr lang="es-ES" sz="3000" dirty="0">
              <a:latin typeface="Century Gothic"/>
              <a:cs typeface="Century Gothic"/>
            </a:endParaRPr>
          </a:p>
        </p:txBody>
      </p:sp>
    </p:spTree>
    <p:custDataLst>
      <p:tags r:id="rId1"/>
    </p:custDataLst>
    <p:extLst>
      <p:ext uri="{BB962C8B-B14F-4D97-AF65-F5344CB8AC3E}">
        <p14:creationId xmlns:p14="http://schemas.microsoft.com/office/powerpoint/2010/main" val="1118776253"/>
      </p:ext>
    </p:extLst>
  </p:cSld>
  <p:clrMapOvr>
    <a:masterClrMapping/>
  </p:clrMapOvr>
  <mc:AlternateContent xmlns:mc="http://schemas.openxmlformats.org/markup-compatibility/2006" xmlns:p14="http://schemas.microsoft.com/office/powerpoint/2010/main">
    <mc:Choice Requires="p14">
      <p:transition spd="slow" p14:dur="2000" advTm="31643"/>
    </mc:Choice>
    <mc:Fallback xmlns="">
      <p:transition xmlns:p14="http://schemas.microsoft.com/office/powerpoint/2010/main" spd="slow" advTm="3164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2" name="Título 1"/>
          <p:cNvSpPr>
            <a:spLocks noGrp="1"/>
          </p:cNvSpPr>
          <p:nvPr>
            <p:ph type="title"/>
          </p:nvPr>
        </p:nvSpPr>
        <p:spPr>
          <a:xfrm>
            <a:off x="549275" y="263245"/>
            <a:ext cx="8042276" cy="1336956"/>
          </a:xfrm>
        </p:spPr>
        <p:txBody>
          <a:bodyPr/>
          <a:lstStyle/>
          <a:p>
            <a:pPr algn="l"/>
            <a:r>
              <a:rPr lang="es-ES" sz="3500" b="1" dirty="0">
                <a:solidFill>
                  <a:schemeClr val="accent4"/>
                </a:solidFill>
                <a:latin typeface="Century Gothic" panose="020B0502020202020204" pitchFamily="34" charset="0"/>
              </a:rPr>
              <a:t>¿</a:t>
            </a:r>
            <a:r>
              <a:rPr lang="es-ES" sz="3500" b="1" dirty="0" smtClean="0">
                <a:solidFill>
                  <a:schemeClr val="accent4"/>
                </a:solidFill>
                <a:latin typeface="Century Gothic" panose="020B0502020202020204" pitchFamily="34" charset="0"/>
              </a:rPr>
              <a:t>Cómo sabemos que nuestros hijos están aprendiendo?</a:t>
            </a:r>
            <a:endParaRPr lang="es-ES" sz="3500" b="1" dirty="0">
              <a:solidFill>
                <a:schemeClr val="accent4"/>
              </a:solidFill>
              <a:latin typeface="Century Gothic" panose="020B0502020202020204" pitchFamily="34" charset="0"/>
            </a:endParaRPr>
          </a:p>
        </p:txBody>
      </p:sp>
      <p:sp>
        <p:nvSpPr>
          <p:cNvPr id="3" name="Marcador de contenido 2"/>
          <p:cNvSpPr>
            <a:spLocks noGrp="1"/>
          </p:cNvSpPr>
          <p:nvPr>
            <p:ph idx="1"/>
          </p:nvPr>
        </p:nvSpPr>
        <p:spPr>
          <a:xfrm>
            <a:off x="549275" y="1836058"/>
            <a:ext cx="8042276" cy="4343400"/>
          </a:xfrm>
        </p:spPr>
        <p:txBody>
          <a:bodyPr>
            <a:normAutofit fontScale="92500" lnSpcReduction="20000"/>
          </a:bodyPr>
          <a:lstStyle/>
          <a:p>
            <a:r>
              <a:rPr lang="es-ES" sz="3800" dirty="0" smtClean="0">
                <a:solidFill>
                  <a:schemeClr val="accent1"/>
                </a:solidFill>
                <a:latin typeface="Century Gothic" panose="020B0502020202020204" pitchFamily="34" charset="0"/>
              </a:rPr>
              <a:t>Trabajos que lleven a casa</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Evidencia real de lo que están haciendo y aprendiendo sus hijos. </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Diversos: los trabajos de cada niño serán diferentes.</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Sus niños tendrán que explicarles lo que han hecho y lo que han aprendido.</a:t>
            </a:r>
            <a:endParaRPr lang="es-ES" sz="3000" dirty="0">
              <a:latin typeface="Century Gothic"/>
              <a:cs typeface="Century Gothic"/>
            </a:endParaRPr>
          </a:p>
        </p:txBody>
      </p:sp>
    </p:spTree>
    <p:extLst>
      <p:ext uri="{BB962C8B-B14F-4D97-AF65-F5344CB8AC3E}">
        <p14:creationId xmlns:p14="http://schemas.microsoft.com/office/powerpoint/2010/main" val="3801497794"/>
      </p:ext>
    </p:extLst>
  </p:cSld>
  <p:clrMapOvr>
    <a:masterClrMapping/>
  </p:clrMapOvr>
  <mc:AlternateContent xmlns:mc="http://schemas.openxmlformats.org/markup-compatibility/2006" xmlns:p14="http://schemas.microsoft.com/office/powerpoint/2010/main">
    <mc:Choice Requires="p14">
      <p:transition spd="slow" p14:dur="2000" advTm="28480"/>
    </mc:Choice>
    <mc:Fallback xmlns="">
      <p:transition xmlns:p14="http://schemas.microsoft.com/office/powerpoint/2010/main" spd="slow" advTm="2848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2" name="Título 1"/>
          <p:cNvSpPr>
            <a:spLocks noGrp="1"/>
          </p:cNvSpPr>
          <p:nvPr>
            <p:ph type="title"/>
          </p:nvPr>
        </p:nvSpPr>
        <p:spPr>
          <a:xfrm>
            <a:off x="549275" y="325653"/>
            <a:ext cx="8042276" cy="1336956"/>
          </a:xfrm>
        </p:spPr>
        <p:txBody>
          <a:bodyPr/>
          <a:lstStyle/>
          <a:p>
            <a:pPr algn="l"/>
            <a:r>
              <a:rPr lang="es-ES" sz="3500" b="1" dirty="0">
                <a:solidFill>
                  <a:schemeClr val="accent4"/>
                </a:solidFill>
                <a:latin typeface="Century Gothic" panose="020B0502020202020204" pitchFamily="34" charset="0"/>
              </a:rPr>
              <a:t>¿</a:t>
            </a:r>
            <a:r>
              <a:rPr lang="es-ES" sz="3500" b="1" dirty="0" smtClean="0">
                <a:solidFill>
                  <a:schemeClr val="accent4"/>
                </a:solidFill>
                <a:latin typeface="Century Gothic" panose="020B0502020202020204" pitchFamily="34" charset="0"/>
              </a:rPr>
              <a:t>Cómo sabemos que nuestros hijos están aprendiendo?</a:t>
            </a:r>
            <a:endParaRPr lang="es-ES" sz="3500" b="1" dirty="0">
              <a:solidFill>
                <a:schemeClr val="accent4"/>
              </a:solidFill>
              <a:latin typeface="Century Gothic" panose="020B0502020202020204" pitchFamily="34" charset="0"/>
            </a:endParaRPr>
          </a:p>
        </p:txBody>
      </p:sp>
      <p:sp>
        <p:nvSpPr>
          <p:cNvPr id="3" name="Marcador de contenido 2"/>
          <p:cNvSpPr>
            <a:spLocks noGrp="1"/>
          </p:cNvSpPr>
          <p:nvPr>
            <p:ph idx="1"/>
          </p:nvPr>
        </p:nvSpPr>
        <p:spPr>
          <a:xfrm>
            <a:off x="549275" y="1720667"/>
            <a:ext cx="8042276" cy="4931228"/>
          </a:xfrm>
        </p:spPr>
        <p:txBody>
          <a:bodyPr>
            <a:normAutofit fontScale="77500" lnSpcReduction="20000"/>
          </a:bodyPr>
          <a:lstStyle/>
          <a:p>
            <a:r>
              <a:rPr lang="es-ES" sz="4500" dirty="0" smtClean="0">
                <a:solidFill>
                  <a:schemeClr val="accent1"/>
                </a:solidFill>
                <a:latin typeface="Century Gothic" panose="020B0502020202020204" pitchFamily="34" charset="0"/>
              </a:rPr>
              <a:t>Portfolio</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Compilado de evidencia de aprendizaje.</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Ejemplos concretos seleccionados por sus niños, que demuestran sus procesos de aprendizaje.</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Reflexión de parte de sus niños, sobre cómo ha logrado el objetivo, qué ha aprendido, y que aún debe reforzar. </a:t>
            </a:r>
          </a:p>
          <a:p>
            <a:pPr marL="336550" lvl="1" indent="0" algn="just">
              <a:buNone/>
            </a:pPr>
            <a:endParaRPr lang="es-ES" sz="3000" dirty="0">
              <a:latin typeface="Century Gothic"/>
              <a:cs typeface="Century Gothic"/>
            </a:endParaRPr>
          </a:p>
          <a:p>
            <a:pPr marL="336550" lvl="1" indent="0" algn="just">
              <a:buNone/>
            </a:pPr>
            <a:r>
              <a:rPr lang="es-ES" sz="3000" dirty="0" smtClean="0">
                <a:latin typeface="Century Gothic"/>
                <a:cs typeface="Century Gothic"/>
              </a:rPr>
              <a:t>Reflexión de vuestra parte: qué consideran que su hijo a logrado, qué consideran que debe reforzarse, reflexión centrada en el aprendizaje.</a:t>
            </a:r>
            <a:endParaRPr lang="es-ES" sz="3000" dirty="0">
              <a:latin typeface="Century Gothic"/>
              <a:cs typeface="Century Gothic"/>
            </a:endParaRPr>
          </a:p>
        </p:txBody>
      </p:sp>
    </p:spTree>
    <p:extLst>
      <p:ext uri="{BB962C8B-B14F-4D97-AF65-F5344CB8AC3E}">
        <p14:creationId xmlns:p14="http://schemas.microsoft.com/office/powerpoint/2010/main" val="753734468"/>
      </p:ext>
    </p:extLst>
  </p:cSld>
  <p:clrMapOvr>
    <a:masterClrMapping/>
  </p:clrMapOvr>
  <mc:AlternateContent xmlns:mc="http://schemas.openxmlformats.org/markup-compatibility/2006" xmlns:p14="http://schemas.microsoft.com/office/powerpoint/2010/main">
    <mc:Choice Requires="p14">
      <p:transition spd="slow" p14:dur="2000" advTm="47354"/>
    </mc:Choice>
    <mc:Fallback xmlns="">
      <p:transition xmlns:p14="http://schemas.microsoft.com/office/powerpoint/2010/main" spd="slow" advTm="47354"/>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2" name="Título 1"/>
          <p:cNvSpPr>
            <a:spLocks noGrp="1"/>
          </p:cNvSpPr>
          <p:nvPr>
            <p:ph type="title"/>
          </p:nvPr>
        </p:nvSpPr>
        <p:spPr>
          <a:xfrm>
            <a:off x="549275" y="325653"/>
            <a:ext cx="8042276" cy="1336956"/>
          </a:xfrm>
        </p:spPr>
        <p:txBody>
          <a:bodyPr/>
          <a:lstStyle/>
          <a:p>
            <a:pPr algn="l"/>
            <a:r>
              <a:rPr lang="es-ES" sz="3500" b="1" dirty="0">
                <a:solidFill>
                  <a:schemeClr val="accent4"/>
                </a:solidFill>
                <a:latin typeface="Century Gothic" panose="020B0502020202020204" pitchFamily="34" charset="0"/>
              </a:rPr>
              <a:t>¿</a:t>
            </a:r>
            <a:r>
              <a:rPr lang="es-ES" sz="3500" b="1" dirty="0" smtClean="0">
                <a:solidFill>
                  <a:schemeClr val="accent4"/>
                </a:solidFill>
                <a:latin typeface="Century Gothic" panose="020B0502020202020204" pitchFamily="34" charset="0"/>
              </a:rPr>
              <a:t>Cómo sabemos que nuestros hijos están aprendiendo?</a:t>
            </a:r>
            <a:endParaRPr lang="es-ES" sz="3500" b="1" dirty="0">
              <a:solidFill>
                <a:schemeClr val="accent4"/>
              </a:solidFill>
              <a:latin typeface="Century Gothic" panose="020B0502020202020204" pitchFamily="34" charset="0"/>
            </a:endParaRPr>
          </a:p>
        </p:txBody>
      </p:sp>
      <p:sp>
        <p:nvSpPr>
          <p:cNvPr id="3" name="Marcador de contenido 2"/>
          <p:cNvSpPr>
            <a:spLocks noGrp="1"/>
          </p:cNvSpPr>
          <p:nvPr>
            <p:ph idx="1"/>
          </p:nvPr>
        </p:nvSpPr>
        <p:spPr>
          <a:xfrm>
            <a:off x="549275" y="1720667"/>
            <a:ext cx="8042276" cy="4931228"/>
          </a:xfrm>
        </p:spPr>
        <p:txBody>
          <a:bodyPr>
            <a:normAutofit/>
          </a:bodyPr>
          <a:lstStyle/>
          <a:p>
            <a:r>
              <a:rPr lang="es-ES" sz="4000" dirty="0" err="1" smtClean="0">
                <a:solidFill>
                  <a:schemeClr val="accent1"/>
                </a:solidFill>
                <a:latin typeface="Century Gothic" panose="020B0502020202020204" pitchFamily="34" charset="0"/>
              </a:rPr>
              <a:t>Flipped</a:t>
            </a:r>
            <a:r>
              <a:rPr lang="es-ES" sz="4000" dirty="0" smtClean="0">
                <a:solidFill>
                  <a:schemeClr val="accent1"/>
                </a:solidFill>
                <a:latin typeface="Century Gothic" panose="020B0502020202020204" pitchFamily="34" charset="0"/>
              </a:rPr>
              <a:t> </a:t>
            </a:r>
            <a:r>
              <a:rPr lang="es-ES" sz="4000" dirty="0" err="1" smtClean="0">
                <a:solidFill>
                  <a:schemeClr val="accent1"/>
                </a:solidFill>
                <a:latin typeface="Century Gothic" panose="020B0502020202020204" pitchFamily="34" charset="0"/>
              </a:rPr>
              <a:t>Learning</a:t>
            </a:r>
            <a:endParaRPr lang="es-ES" sz="4000" dirty="0" smtClean="0">
              <a:solidFill>
                <a:schemeClr val="accent1"/>
              </a:solidFill>
              <a:latin typeface="Century Gothic" panose="020B0502020202020204" pitchFamily="34" charset="0"/>
            </a:endParaRPr>
          </a:p>
          <a:p>
            <a:pPr marL="0" indent="0">
              <a:buNone/>
            </a:pPr>
            <a:r>
              <a:rPr lang="es-ES_tradnl" sz="3500" dirty="0">
                <a:solidFill>
                  <a:srgbClr val="FFB400"/>
                </a:solidFill>
                <a:latin typeface="Century Gothic"/>
                <a:cs typeface="Century Gothic"/>
              </a:rPr>
              <a:t/>
            </a:r>
            <a:br>
              <a:rPr lang="es-ES_tradnl" sz="3500" dirty="0">
                <a:solidFill>
                  <a:srgbClr val="FFB400"/>
                </a:solidFill>
                <a:latin typeface="Century Gothic"/>
                <a:cs typeface="Century Gothic"/>
              </a:rPr>
            </a:br>
            <a:r>
              <a:rPr lang="es-ES_tradnl" sz="3500" dirty="0" smtClean="0">
                <a:solidFill>
                  <a:srgbClr val="FFB400"/>
                </a:solidFill>
                <a:latin typeface="Century Gothic"/>
                <a:cs typeface="Century Gothic"/>
                <a:hlinkClick r:id="rId4"/>
              </a:rPr>
              <a:t>www.infantilelcastillo.blogsek.es</a:t>
            </a:r>
            <a:endParaRPr lang="es-ES_tradnl" sz="3500" dirty="0" smtClean="0">
              <a:solidFill>
                <a:srgbClr val="FFB400"/>
              </a:solidFill>
              <a:latin typeface="Century Gothic"/>
              <a:cs typeface="Century Gothic"/>
            </a:endParaRPr>
          </a:p>
          <a:p>
            <a:pPr marL="0" indent="0">
              <a:buNone/>
            </a:pPr>
            <a:r>
              <a:rPr lang="es-ES_tradnl" sz="3500" dirty="0" err="1" smtClean="0">
                <a:solidFill>
                  <a:srgbClr val="FFB400"/>
                </a:solidFill>
                <a:latin typeface="Century Gothic"/>
                <a:cs typeface="Century Gothic"/>
              </a:rPr>
              <a:t>www.primariaelcastillo.blogsek.es</a:t>
            </a:r>
            <a:endParaRPr lang="es-ES_tradnl" sz="3500" dirty="0"/>
          </a:p>
          <a:p>
            <a:endParaRPr lang="es-ES" sz="4500" dirty="0" smtClean="0">
              <a:solidFill>
                <a:schemeClr val="accent1"/>
              </a:solidFill>
              <a:latin typeface="Century Gothic" panose="020B0502020202020204" pitchFamily="34" charset="0"/>
            </a:endParaRPr>
          </a:p>
          <a:p>
            <a:pPr marL="336550" lvl="1" indent="0" algn="just">
              <a:buNone/>
            </a:pPr>
            <a:endParaRPr lang="es-ES" sz="3000" dirty="0" smtClean="0">
              <a:latin typeface="Century Gothic"/>
              <a:cs typeface="Century Gothic"/>
            </a:endParaRPr>
          </a:p>
          <a:p>
            <a:pPr marL="336550" lvl="1" indent="0" algn="just">
              <a:buNone/>
            </a:pPr>
            <a:endParaRPr lang="es-ES" sz="3000" dirty="0">
              <a:latin typeface="Century Gothic"/>
              <a:cs typeface="Century Gothic"/>
            </a:endParaRPr>
          </a:p>
        </p:txBody>
      </p:sp>
    </p:spTree>
    <p:extLst>
      <p:ext uri="{BB962C8B-B14F-4D97-AF65-F5344CB8AC3E}">
        <p14:creationId xmlns:p14="http://schemas.microsoft.com/office/powerpoint/2010/main" val="3066606671"/>
      </p:ext>
    </p:extLst>
  </p:cSld>
  <p:clrMapOvr>
    <a:masterClrMapping/>
  </p:clrMapOvr>
  <mc:AlternateContent xmlns:mc="http://schemas.openxmlformats.org/markup-compatibility/2006" xmlns:p14="http://schemas.microsoft.com/office/powerpoint/2010/main">
    <mc:Choice Requires="p14">
      <p:transition spd="slow" p14:dur="2000" advTm="47354"/>
    </mc:Choice>
    <mc:Fallback xmlns="">
      <p:transition xmlns:p14="http://schemas.microsoft.com/office/powerpoint/2010/main" spd="slow" advTm="47354"/>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2" name="Título 1"/>
          <p:cNvSpPr>
            <a:spLocks noGrp="1"/>
          </p:cNvSpPr>
          <p:nvPr>
            <p:ph type="title"/>
          </p:nvPr>
        </p:nvSpPr>
        <p:spPr>
          <a:xfrm>
            <a:off x="549275" y="263245"/>
            <a:ext cx="8042276" cy="1336956"/>
          </a:xfrm>
        </p:spPr>
        <p:txBody>
          <a:bodyPr/>
          <a:lstStyle/>
          <a:p>
            <a:pPr algn="l"/>
            <a:r>
              <a:rPr lang="es-ES" sz="3500" b="1" dirty="0">
                <a:solidFill>
                  <a:schemeClr val="accent4"/>
                </a:solidFill>
                <a:latin typeface="Century Gothic" panose="020B0502020202020204" pitchFamily="34" charset="0"/>
              </a:rPr>
              <a:t>¿</a:t>
            </a:r>
            <a:r>
              <a:rPr lang="es-ES" sz="3500" b="1" dirty="0" smtClean="0">
                <a:solidFill>
                  <a:schemeClr val="accent4"/>
                </a:solidFill>
                <a:latin typeface="Century Gothic" panose="020B0502020202020204" pitchFamily="34" charset="0"/>
              </a:rPr>
              <a:t>Cómo sabemos que nuestros hijos están aprendiendo?</a:t>
            </a:r>
            <a:endParaRPr lang="es-ES" sz="3500" b="1" dirty="0">
              <a:solidFill>
                <a:schemeClr val="accent4"/>
              </a:solidFill>
              <a:latin typeface="Century Gothic" panose="020B0502020202020204" pitchFamily="34" charset="0"/>
            </a:endParaRPr>
          </a:p>
        </p:txBody>
      </p:sp>
      <p:sp>
        <p:nvSpPr>
          <p:cNvPr id="3" name="Marcador de contenido 2"/>
          <p:cNvSpPr>
            <a:spLocks noGrp="1"/>
          </p:cNvSpPr>
          <p:nvPr>
            <p:ph idx="1"/>
          </p:nvPr>
        </p:nvSpPr>
        <p:spPr>
          <a:xfrm>
            <a:off x="549275" y="1600201"/>
            <a:ext cx="8042276" cy="4931228"/>
          </a:xfrm>
        </p:spPr>
        <p:txBody>
          <a:bodyPr>
            <a:normAutofit/>
          </a:bodyPr>
          <a:lstStyle/>
          <a:p>
            <a:r>
              <a:rPr lang="es-ES" sz="3500" dirty="0" smtClean="0">
                <a:solidFill>
                  <a:schemeClr val="accent1"/>
                </a:solidFill>
                <a:latin typeface="Century Gothic" panose="020B0502020202020204" pitchFamily="34" charset="0"/>
              </a:rPr>
              <a:t>Boletines de evaluación</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Informe trimestral.</a:t>
            </a:r>
          </a:p>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Evaluaciones que indican el proceso de aprendizaje de cada niño. </a:t>
            </a:r>
          </a:p>
          <a:p>
            <a:pPr marL="336550" lvl="1" indent="0" algn="just">
              <a:buNone/>
            </a:pPr>
            <a:endParaRPr lang="es-ES" sz="3000" dirty="0">
              <a:latin typeface="Century Gothic"/>
              <a:cs typeface="Century Gothic"/>
            </a:endParaRPr>
          </a:p>
          <a:p>
            <a:pPr marL="336550" lvl="1" indent="0" algn="just">
              <a:buNone/>
            </a:pPr>
            <a:r>
              <a:rPr lang="es-ES" sz="3000" dirty="0" smtClean="0">
                <a:latin typeface="Century Gothic"/>
                <a:cs typeface="Century Gothic"/>
              </a:rPr>
              <a:t>Información que debe complementarse con la ya mencionada.</a:t>
            </a:r>
            <a:endParaRPr lang="es-ES" sz="3000" dirty="0">
              <a:latin typeface="Century Gothic"/>
              <a:cs typeface="Century Gothic"/>
            </a:endParaRPr>
          </a:p>
        </p:txBody>
      </p:sp>
    </p:spTree>
    <p:extLst>
      <p:ext uri="{BB962C8B-B14F-4D97-AF65-F5344CB8AC3E}">
        <p14:creationId xmlns:p14="http://schemas.microsoft.com/office/powerpoint/2010/main" val="2498183819"/>
      </p:ext>
    </p:extLst>
  </p:cSld>
  <p:clrMapOvr>
    <a:masterClrMapping/>
  </p:clrMapOvr>
  <mc:AlternateContent xmlns:mc="http://schemas.openxmlformats.org/markup-compatibility/2006" xmlns:p14="http://schemas.microsoft.com/office/powerpoint/2010/main">
    <mc:Choice Requires="p14">
      <p:transition spd="slow" p14:dur="2000" advTm="33686"/>
    </mc:Choice>
    <mc:Fallback xmlns="">
      <p:transition xmlns:p14="http://schemas.microsoft.com/office/powerpoint/2010/main" spd="slow" advTm="33686"/>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2" name="Título 1"/>
          <p:cNvSpPr>
            <a:spLocks noGrp="1"/>
          </p:cNvSpPr>
          <p:nvPr>
            <p:ph type="title"/>
          </p:nvPr>
        </p:nvSpPr>
        <p:spPr>
          <a:xfrm>
            <a:off x="549275" y="579291"/>
            <a:ext cx="8042276" cy="1336956"/>
          </a:xfrm>
        </p:spPr>
        <p:txBody>
          <a:bodyPr/>
          <a:lstStyle/>
          <a:p>
            <a:r>
              <a:rPr lang="es-ES" sz="3500" b="1" dirty="0" smtClean="0">
                <a:solidFill>
                  <a:schemeClr val="accent4"/>
                </a:solidFill>
                <a:latin typeface="Century Gothic" panose="020B0502020202020204" pitchFamily="34" charset="0"/>
              </a:rPr>
              <a:t>¿Cómo aprenden nuestros hijos en el PEP?</a:t>
            </a:r>
            <a:endParaRPr lang="es-ES" sz="3500" b="1" dirty="0">
              <a:solidFill>
                <a:schemeClr val="accent4"/>
              </a:solidFill>
              <a:latin typeface="Century Gothic" panose="020B0502020202020204" pitchFamily="34" charset="0"/>
            </a:endParaRPr>
          </a:p>
        </p:txBody>
      </p:sp>
      <p:sp>
        <p:nvSpPr>
          <p:cNvPr id="3" name="Marcador de contenido 2"/>
          <p:cNvSpPr>
            <a:spLocks noGrp="1"/>
          </p:cNvSpPr>
          <p:nvPr>
            <p:ph idx="1"/>
          </p:nvPr>
        </p:nvSpPr>
        <p:spPr>
          <a:xfrm>
            <a:off x="168896" y="1496024"/>
            <a:ext cx="6318122" cy="4931228"/>
          </a:xfrm>
        </p:spPr>
        <p:txBody>
          <a:bodyPr>
            <a:normAutofit lnSpcReduction="10000"/>
          </a:bodyPr>
          <a:lstStyle/>
          <a:p>
            <a:pPr marL="336550" lvl="1" indent="0" algn="just">
              <a:buNone/>
            </a:pPr>
            <a:endParaRPr lang="es-ES" sz="3000" dirty="0" smtClean="0">
              <a:latin typeface="Century Gothic"/>
              <a:cs typeface="Century Gothic"/>
            </a:endParaRPr>
          </a:p>
          <a:p>
            <a:pPr marL="336550" lvl="1" indent="0" algn="just">
              <a:buNone/>
            </a:pPr>
            <a:r>
              <a:rPr lang="es-ES" sz="3000" dirty="0" smtClean="0">
                <a:latin typeface="Century Gothic"/>
                <a:cs typeface="Century Gothic"/>
              </a:rPr>
              <a:t>En sus grupos, creen un </a:t>
            </a:r>
            <a:r>
              <a:rPr lang="es-ES" sz="3000" b="1" dirty="0" smtClean="0">
                <a:solidFill>
                  <a:schemeClr val="accent1"/>
                </a:solidFill>
                <a:latin typeface="Century Gothic"/>
                <a:cs typeface="Century Gothic"/>
              </a:rPr>
              <a:t>titular de diario</a:t>
            </a:r>
            <a:r>
              <a:rPr lang="es-ES" sz="3000" dirty="0" smtClean="0">
                <a:latin typeface="Century Gothic"/>
                <a:cs typeface="Century Gothic"/>
              </a:rPr>
              <a:t> para explicar, brevemente, cómo aprenden sus hijos en el PEP.</a:t>
            </a:r>
          </a:p>
          <a:p>
            <a:pPr marL="336550" lvl="1" indent="0" algn="just">
              <a:buNone/>
            </a:pPr>
            <a:endParaRPr lang="es-ES" sz="3000" dirty="0">
              <a:latin typeface="Century Gothic"/>
              <a:cs typeface="Century Gothic"/>
            </a:endParaRPr>
          </a:p>
          <a:p>
            <a:pPr marL="1428750" lvl="1" indent="-457200">
              <a:buFont typeface="Wingdings" charset="2"/>
              <a:buChar char="ü"/>
            </a:pPr>
            <a:r>
              <a:rPr lang="es-ES" sz="3000" dirty="0" smtClean="0">
                <a:latin typeface="Century Gothic"/>
                <a:cs typeface="Century Gothic"/>
              </a:rPr>
              <a:t>Una frase</a:t>
            </a:r>
          </a:p>
          <a:p>
            <a:pPr marL="1428750" lvl="1" indent="-457200">
              <a:buFont typeface="Wingdings" charset="2"/>
              <a:buChar char="ü"/>
            </a:pPr>
            <a:r>
              <a:rPr lang="es-ES" sz="3000" dirty="0" smtClean="0">
                <a:latin typeface="Century Gothic"/>
                <a:cs typeface="Century Gothic"/>
              </a:rPr>
              <a:t>Idea general</a:t>
            </a:r>
          </a:p>
          <a:p>
            <a:pPr marL="1428750" lvl="1" indent="-457200">
              <a:buFont typeface="Wingdings" charset="2"/>
              <a:buChar char="ü"/>
            </a:pPr>
            <a:r>
              <a:rPr lang="es-ES" sz="3000" dirty="0" smtClean="0">
                <a:latin typeface="Century Gothic"/>
                <a:cs typeface="Century Gothic"/>
              </a:rPr>
              <a:t>Refleje los aspectos importantes</a:t>
            </a:r>
          </a:p>
          <a:p>
            <a:pPr marL="793750" lvl="1" indent="-457200" algn="just">
              <a:buFont typeface="Wingdings" charset="2"/>
              <a:buChar char="ü"/>
            </a:pPr>
            <a:endParaRPr lang="es-ES" sz="3000" dirty="0">
              <a:latin typeface="Century Gothic"/>
              <a:cs typeface="Century Gothic"/>
            </a:endParaRPr>
          </a:p>
        </p:txBody>
      </p:sp>
      <p:pic>
        <p:nvPicPr>
          <p:cNvPr id="1026" name="Picture 2" descr="http://1.bp.blogspot.com/_Wem0KRrnrbM/So2tYEFVlCI/AAAAAAAAA7A/fKI1DoqXP04/s400/Muros+en+cerro+Mariman+entran+a+categoria+de+'MONUMENTO+ARQUEOLOGICO',+Protegen+vestigios+de+probable+fuerte+historico+en+Negrete+(titular+en+portada+DiarioLaTribuna+del+20-8-2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98374">
            <a:off x="6205226" y="2973093"/>
            <a:ext cx="3428873" cy="4410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69963963"/>
      </p:ext>
    </p:extLst>
  </p:cSld>
  <p:clrMapOvr>
    <a:masterClrMapping/>
  </p:clrMapOvr>
  <mc:AlternateContent xmlns:mc="http://schemas.openxmlformats.org/markup-compatibility/2006" xmlns:p14="http://schemas.microsoft.com/office/powerpoint/2010/main">
    <mc:Choice Requires="p14">
      <p:transition spd="slow" p14:dur="2000" advTm="33686"/>
    </mc:Choice>
    <mc:Fallback xmlns="">
      <p:transition xmlns:p14="http://schemas.microsoft.com/office/powerpoint/2010/main" spd="slow" advTm="33686"/>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62887" y="680320"/>
            <a:ext cx="8282639" cy="5974981"/>
          </a:xfrm>
        </p:spPr>
        <p:txBody>
          <a:bodyPr>
            <a:normAutofit fontScale="92500" lnSpcReduction="20000"/>
          </a:bodyPr>
          <a:lstStyle/>
          <a:p>
            <a:pPr algn="just"/>
            <a:r>
              <a:rPr lang="es-ES" dirty="0">
                <a:latin typeface="Times New Roman"/>
                <a:cs typeface="Times New Roman"/>
              </a:rPr>
              <a:t>El </a:t>
            </a:r>
            <a:r>
              <a:rPr lang="es-ES" dirty="0">
                <a:solidFill>
                  <a:srgbClr val="FF0000"/>
                </a:solidFill>
                <a:latin typeface="Times New Roman"/>
                <a:cs typeface="Times New Roman"/>
              </a:rPr>
              <a:t>modelo curricular del PEP </a:t>
            </a:r>
            <a:r>
              <a:rPr lang="es-ES" dirty="0">
                <a:latin typeface="Times New Roman"/>
                <a:cs typeface="Times New Roman"/>
              </a:rPr>
              <a:t>se basa en una </a:t>
            </a:r>
            <a:r>
              <a:rPr lang="es-ES" dirty="0" smtClean="0">
                <a:latin typeface="Times New Roman"/>
                <a:cs typeface="Times New Roman"/>
              </a:rPr>
              <a:t>concepción </a:t>
            </a:r>
            <a:r>
              <a:rPr lang="es-ES" dirty="0">
                <a:latin typeface="Times New Roman"/>
                <a:cs typeface="Times New Roman"/>
              </a:rPr>
              <a:t>particular sobre el modo en que los </a:t>
            </a:r>
            <a:r>
              <a:rPr lang="es-ES" dirty="0" err="1">
                <a:latin typeface="Times New Roman"/>
                <a:cs typeface="Times New Roman"/>
              </a:rPr>
              <a:t>niños</a:t>
            </a:r>
            <a:r>
              <a:rPr lang="es-ES" dirty="0">
                <a:latin typeface="Times New Roman"/>
                <a:cs typeface="Times New Roman"/>
              </a:rPr>
              <a:t> aprenden, resumida </a:t>
            </a:r>
            <a:r>
              <a:rPr lang="es-ES" dirty="0" err="1">
                <a:latin typeface="Times New Roman"/>
                <a:cs typeface="Times New Roman"/>
              </a:rPr>
              <a:t>más</a:t>
            </a:r>
            <a:r>
              <a:rPr lang="es-ES" dirty="0">
                <a:latin typeface="Times New Roman"/>
                <a:cs typeface="Times New Roman"/>
              </a:rPr>
              <a:t> claramente en </a:t>
            </a:r>
            <a:r>
              <a:rPr lang="es-ES" dirty="0" smtClean="0">
                <a:solidFill>
                  <a:srgbClr val="FF0000"/>
                </a:solidFill>
                <a:latin typeface="Times New Roman"/>
                <a:cs typeface="Times New Roman"/>
              </a:rPr>
              <a:t>el enfoque constructivista. </a:t>
            </a:r>
            <a:r>
              <a:rPr lang="es-ES" dirty="0">
                <a:latin typeface="Times New Roman"/>
                <a:cs typeface="Times New Roman"/>
              </a:rPr>
              <a:t>Es una idea admitida que todos poseemos determinadas convicciones sobre </a:t>
            </a:r>
            <a:r>
              <a:rPr lang="es-ES" dirty="0" err="1">
                <a:latin typeface="Times New Roman"/>
                <a:cs typeface="Times New Roman"/>
              </a:rPr>
              <a:t>cómo</a:t>
            </a:r>
            <a:r>
              <a:rPr lang="es-ES" dirty="0">
                <a:latin typeface="Times New Roman"/>
                <a:cs typeface="Times New Roman"/>
              </a:rPr>
              <a:t> funciona el mundo basadas en experiencias de aprendizaje anteriores, y que esas </a:t>
            </a:r>
            <a:r>
              <a:rPr lang="es-ES" dirty="0">
                <a:solidFill>
                  <a:srgbClr val="FF0000"/>
                </a:solidFill>
                <a:latin typeface="Times New Roman"/>
                <a:cs typeface="Times New Roman"/>
              </a:rPr>
              <a:t>convicciones, modelos o conceptos son revisados y reconsiderados a la luz de otras experiencias y nuevos aprendizajes</a:t>
            </a:r>
            <a:r>
              <a:rPr lang="es-ES" dirty="0">
                <a:latin typeface="Times New Roman"/>
                <a:cs typeface="Times New Roman"/>
              </a:rPr>
              <a:t>. En la </a:t>
            </a:r>
            <a:r>
              <a:rPr lang="es-ES" dirty="0" err="1">
                <a:latin typeface="Times New Roman"/>
                <a:cs typeface="Times New Roman"/>
              </a:rPr>
              <a:t>búsqueda</a:t>
            </a:r>
            <a:r>
              <a:rPr lang="es-ES" dirty="0">
                <a:latin typeface="Times New Roman"/>
                <a:cs typeface="Times New Roman"/>
              </a:rPr>
              <a:t> de significado en </a:t>
            </a:r>
            <a:r>
              <a:rPr lang="es-ES" dirty="0" err="1">
                <a:latin typeface="Times New Roman"/>
                <a:cs typeface="Times New Roman"/>
              </a:rPr>
              <a:t>relación</a:t>
            </a:r>
            <a:r>
              <a:rPr lang="es-ES" dirty="0">
                <a:latin typeface="Times New Roman"/>
                <a:cs typeface="Times New Roman"/>
              </a:rPr>
              <a:t> con nuestra vida y el mundo que nos rodea, </a:t>
            </a:r>
            <a:r>
              <a:rPr lang="es-ES" dirty="0">
                <a:solidFill>
                  <a:srgbClr val="FF0000"/>
                </a:solidFill>
                <a:latin typeface="Times New Roman"/>
                <a:cs typeface="Times New Roman"/>
              </a:rPr>
              <a:t>recorremos continuamente un ciclo de </a:t>
            </a:r>
            <a:r>
              <a:rPr lang="es-ES" dirty="0" err="1">
                <a:solidFill>
                  <a:srgbClr val="FF0000"/>
                </a:solidFill>
                <a:latin typeface="Times New Roman"/>
                <a:cs typeface="Times New Roman"/>
              </a:rPr>
              <a:t>construcción</a:t>
            </a:r>
            <a:r>
              <a:rPr lang="es-ES" dirty="0">
                <a:solidFill>
                  <a:srgbClr val="FF0000"/>
                </a:solidFill>
                <a:latin typeface="Times New Roman"/>
                <a:cs typeface="Times New Roman"/>
              </a:rPr>
              <a:t>, </a:t>
            </a:r>
            <a:r>
              <a:rPr lang="es-ES" dirty="0" err="1">
                <a:solidFill>
                  <a:srgbClr val="FF0000"/>
                </a:solidFill>
                <a:latin typeface="Times New Roman"/>
                <a:cs typeface="Times New Roman"/>
              </a:rPr>
              <a:t>comprobación</a:t>
            </a:r>
            <a:r>
              <a:rPr lang="es-ES" dirty="0">
                <a:solidFill>
                  <a:srgbClr val="FF0000"/>
                </a:solidFill>
                <a:latin typeface="Times New Roman"/>
                <a:cs typeface="Times New Roman"/>
              </a:rPr>
              <a:t>, </a:t>
            </a:r>
            <a:r>
              <a:rPr lang="es-ES" dirty="0" err="1">
                <a:solidFill>
                  <a:srgbClr val="FF0000"/>
                </a:solidFill>
                <a:latin typeface="Times New Roman"/>
                <a:cs typeface="Times New Roman"/>
              </a:rPr>
              <a:t>confirmación</a:t>
            </a:r>
            <a:r>
              <a:rPr lang="es-ES" dirty="0">
                <a:solidFill>
                  <a:srgbClr val="FF0000"/>
                </a:solidFill>
                <a:latin typeface="Times New Roman"/>
                <a:cs typeface="Times New Roman"/>
              </a:rPr>
              <a:t> o </a:t>
            </a:r>
            <a:r>
              <a:rPr lang="es-ES" dirty="0" err="1">
                <a:solidFill>
                  <a:srgbClr val="FF0000"/>
                </a:solidFill>
                <a:latin typeface="Times New Roman"/>
                <a:cs typeface="Times New Roman"/>
              </a:rPr>
              <a:t>modificación</a:t>
            </a:r>
            <a:r>
              <a:rPr lang="es-ES" dirty="0">
                <a:solidFill>
                  <a:srgbClr val="FF0000"/>
                </a:solidFill>
                <a:latin typeface="Times New Roman"/>
                <a:cs typeface="Times New Roman"/>
              </a:rPr>
              <a:t> de nuestros modelos personales sobre </a:t>
            </a:r>
            <a:r>
              <a:rPr lang="es-ES" dirty="0" err="1">
                <a:solidFill>
                  <a:srgbClr val="FF0000"/>
                </a:solidFill>
                <a:latin typeface="Times New Roman"/>
                <a:cs typeface="Times New Roman"/>
              </a:rPr>
              <a:t>cómo</a:t>
            </a:r>
            <a:r>
              <a:rPr lang="es-ES" dirty="0">
                <a:solidFill>
                  <a:srgbClr val="FF0000"/>
                </a:solidFill>
                <a:latin typeface="Times New Roman"/>
                <a:cs typeface="Times New Roman"/>
              </a:rPr>
              <a:t> funciona el mundo</a:t>
            </a:r>
            <a:r>
              <a:rPr lang="es-ES" dirty="0">
                <a:latin typeface="Times New Roman"/>
                <a:cs typeface="Times New Roman"/>
              </a:rPr>
              <a:t>. </a:t>
            </a:r>
          </a:p>
          <a:p>
            <a:pPr algn="just"/>
            <a:r>
              <a:rPr lang="es-ES" dirty="0">
                <a:solidFill>
                  <a:srgbClr val="FF0000"/>
                </a:solidFill>
                <a:latin typeface="Times New Roman"/>
                <a:cs typeface="Times New Roman"/>
              </a:rPr>
              <a:t>Vygotsky</a:t>
            </a:r>
            <a:r>
              <a:rPr lang="es-ES" dirty="0">
                <a:latin typeface="Times New Roman"/>
                <a:cs typeface="Times New Roman"/>
              </a:rPr>
              <a:t> </a:t>
            </a:r>
            <a:r>
              <a:rPr lang="es-ES" dirty="0" smtClean="0">
                <a:latin typeface="Times New Roman"/>
                <a:cs typeface="Times New Roman"/>
              </a:rPr>
              <a:t>definió </a:t>
            </a:r>
            <a:r>
              <a:rPr lang="es-ES" dirty="0">
                <a:latin typeface="Times New Roman"/>
                <a:cs typeface="Times New Roman"/>
              </a:rPr>
              <a:t>el aprendizaje como “la </a:t>
            </a:r>
            <a:r>
              <a:rPr lang="es-ES" dirty="0" err="1">
                <a:solidFill>
                  <a:srgbClr val="FF0000"/>
                </a:solidFill>
                <a:latin typeface="Times New Roman"/>
                <a:cs typeface="Times New Roman"/>
              </a:rPr>
              <a:t>creación</a:t>
            </a:r>
            <a:r>
              <a:rPr lang="es-ES" dirty="0">
                <a:solidFill>
                  <a:srgbClr val="FF0000"/>
                </a:solidFill>
                <a:latin typeface="Times New Roman"/>
                <a:cs typeface="Times New Roman"/>
              </a:rPr>
              <a:t> del significado </a:t>
            </a:r>
            <a:r>
              <a:rPr lang="es-ES" dirty="0">
                <a:latin typeface="Times New Roman"/>
                <a:cs typeface="Times New Roman"/>
              </a:rPr>
              <a:t>que ocurre cuando un individuo</a:t>
            </a:r>
            <a:r>
              <a:rPr lang="es-ES" dirty="0">
                <a:solidFill>
                  <a:srgbClr val="FF0000"/>
                </a:solidFill>
                <a:latin typeface="Times New Roman"/>
                <a:cs typeface="Times New Roman"/>
              </a:rPr>
              <a:t> vincula el conocimiento nuevo con [...] el conocimiento existente</a:t>
            </a:r>
            <a:r>
              <a:rPr lang="es-ES" dirty="0">
                <a:latin typeface="Times New Roman"/>
                <a:cs typeface="Times New Roman"/>
              </a:rPr>
              <a:t>” (citado en Williams y Woods, 1997). Por lo tanto, en la </a:t>
            </a:r>
            <a:r>
              <a:rPr lang="es-ES" dirty="0" err="1">
                <a:latin typeface="Times New Roman"/>
                <a:cs typeface="Times New Roman"/>
              </a:rPr>
              <a:t>planificación</a:t>
            </a:r>
            <a:r>
              <a:rPr lang="es-ES" dirty="0">
                <a:latin typeface="Times New Roman"/>
                <a:cs typeface="Times New Roman"/>
              </a:rPr>
              <a:t> de la </a:t>
            </a:r>
            <a:r>
              <a:rPr lang="es-ES" dirty="0" err="1">
                <a:latin typeface="Times New Roman"/>
                <a:cs typeface="Times New Roman"/>
              </a:rPr>
              <a:t>enseñanza</a:t>
            </a:r>
            <a:r>
              <a:rPr lang="es-ES" dirty="0">
                <a:latin typeface="Times New Roman"/>
                <a:cs typeface="Times New Roman"/>
              </a:rPr>
              <a:t> es importante </a:t>
            </a:r>
            <a:r>
              <a:rPr lang="es-ES" dirty="0">
                <a:solidFill>
                  <a:srgbClr val="FF0000"/>
                </a:solidFill>
                <a:latin typeface="Times New Roman"/>
                <a:cs typeface="Times New Roman"/>
              </a:rPr>
              <a:t>verificar los conocimientos que ya tienen los alumnos </a:t>
            </a:r>
            <a:r>
              <a:rPr lang="es-ES" dirty="0">
                <a:latin typeface="Times New Roman"/>
                <a:cs typeface="Times New Roman"/>
              </a:rPr>
              <a:t>y proporcionar </a:t>
            </a:r>
            <a:r>
              <a:rPr lang="es-ES" dirty="0">
                <a:solidFill>
                  <a:srgbClr val="FF0000"/>
                </a:solidFill>
                <a:latin typeface="Times New Roman"/>
                <a:cs typeface="Times New Roman"/>
              </a:rPr>
              <a:t>experiencias</a:t>
            </a:r>
            <a:r>
              <a:rPr lang="es-ES" dirty="0">
                <a:latin typeface="Times New Roman"/>
                <a:cs typeface="Times New Roman"/>
              </a:rPr>
              <a:t> a </a:t>
            </a:r>
            <a:r>
              <a:rPr lang="es-ES" dirty="0" err="1">
                <a:latin typeface="Times New Roman"/>
                <a:cs typeface="Times New Roman"/>
              </a:rPr>
              <a:t>través</a:t>
            </a:r>
            <a:r>
              <a:rPr lang="es-ES" dirty="0">
                <a:latin typeface="Times New Roman"/>
                <a:cs typeface="Times New Roman"/>
              </a:rPr>
              <a:t> del </a:t>
            </a:r>
            <a:r>
              <a:rPr lang="es-ES" dirty="0" err="1">
                <a:latin typeface="Times New Roman"/>
                <a:cs typeface="Times New Roman"/>
              </a:rPr>
              <a:t>currículo</a:t>
            </a:r>
            <a:r>
              <a:rPr lang="es-ES" dirty="0">
                <a:latin typeface="Times New Roman"/>
                <a:cs typeface="Times New Roman"/>
              </a:rPr>
              <a:t> y del entorno que les ofrezcan </a:t>
            </a:r>
            <a:r>
              <a:rPr lang="es-ES" dirty="0">
                <a:solidFill>
                  <a:srgbClr val="FF0000"/>
                </a:solidFill>
                <a:latin typeface="Times New Roman"/>
                <a:cs typeface="Times New Roman"/>
              </a:rPr>
              <a:t>oportunidades de comprobar y revisar sus modelos</a:t>
            </a:r>
            <a:r>
              <a:rPr lang="es-ES" dirty="0">
                <a:latin typeface="Times New Roman"/>
                <a:cs typeface="Times New Roman"/>
              </a:rPr>
              <a:t>, establecer relaciones entre sus percepciones anteriores y actuales para que, de esa manera, logren construir su propio significado. </a:t>
            </a:r>
          </a:p>
          <a:p>
            <a:endParaRPr lang="es-ES_tradnl" dirty="0"/>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Tree>
    <p:extLst>
      <p:ext uri="{BB962C8B-B14F-4D97-AF65-F5344CB8AC3E}">
        <p14:creationId xmlns:p14="http://schemas.microsoft.com/office/powerpoint/2010/main" val="1178438200"/>
      </p:ext>
    </p:extLst>
  </p:cSld>
  <p:clrMapOvr>
    <a:masterClrMapping/>
  </p:clrMapOvr>
  <mc:AlternateContent xmlns:mc="http://schemas.openxmlformats.org/markup-compatibility/2006" xmlns:p14="http://schemas.microsoft.com/office/powerpoint/2010/main">
    <mc:Choice Requires="p14">
      <p:transition spd="slow" p14:dur="2000" advTm="148337"/>
    </mc:Choice>
    <mc:Fallback xmlns="">
      <p:transition xmlns:p14="http://schemas.microsoft.com/office/powerpoint/2010/main" spd="slow" advTm="148337"/>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34155" y="5151479"/>
            <a:ext cx="8042276" cy="1336956"/>
          </a:xfrm>
        </p:spPr>
        <p:txBody>
          <a:bodyPr/>
          <a:lstStyle/>
          <a:p>
            <a:r>
              <a:rPr lang="es-ES_tradnl" sz="3000" dirty="0" smtClean="0">
                <a:solidFill>
                  <a:srgbClr val="FFB400"/>
                </a:solidFill>
                <a:latin typeface="Century Gothic"/>
                <a:cs typeface="Century Gothic"/>
              </a:rPr>
              <a:t>Queremos niños capaces de </a:t>
            </a:r>
            <a:r>
              <a:rPr lang="es-ES_tradnl" sz="3000" b="1" dirty="0" smtClean="0">
                <a:solidFill>
                  <a:srgbClr val="FFB400"/>
                </a:solidFill>
                <a:latin typeface="Century Gothic"/>
                <a:cs typeface="Century Gothic"/>
              </a:rPr>
              <a:t>comprender lo que pasa en el mundo</a:t>
            </a:r>
            <a:r>
              <a:rPr lang="es-ES_tradnl" sz="3000" dirty="0" smtClean="0">
                <a:solidFill>
                  <a:srgbClr val="FFB400"/>
                </a:solidFill>
                <a:latin typeface="Century Gothic"/>
                <a:cs typeface="Century Gothic"/>
              </a:rPr>
              <a:t>.</a:t>
            </a:r>
            <a:br>
              <a:rPr lang="es-ES_tradnl" sz="3000" dirty="0" smtClean="0">
                <a:solidFill>
                  <a:srgbClr val="FFB400"/>
                </a:solidFill>
                <a:latin typeface="Century Gothic"/>
                <a:cs typeface="Century Gothic"/>
              </a:rPr>
            </a:br>
            <a:r>
              <a:rPr lang="es-ES_tradnl" sz="3000" dirty="0" smtClean="0">
                <a:solidFill>
                  <a:srgbClr val="FFB400"/>
                </a:solidFill>
                <a:latin typeface="Century Gothic"/>
                <a:cs typeface="Century Gothic"/>
              </a:rPr>
              <a:t/>
            </a:r>
            <a:br>
              <a:rPr lang="es-ES_tradnl" sz="3000" dirty="0" smtClean="0">
                <a:solidFill>
                  <a:srgbClr val="FFB400"/>
                </a:solidFill>
                <a:latin typeface="Century Gothic"/>
                <a:cs typeface="Century Gothic"/>
              </a:rPr>
            </a:br>
            <a:r>
              <a:rPr lang="es-ES_tradnl" sz="3000" dirty="0" smtClean="0">
                <a:solidFill>
                  <a:srgbClr val="FFB400"/>
                </a:solidFill>
                <a:latin typeface="Century Gothic"/>
                <a:cs typeface="Century Gothic"/>
              </a:rPr>
              <a:t>Queremos niños que tengan las </a:t>
            </a:r>
            <a:r>
              <a:rPr lang="es-ES_tradnl" sz="3000" b="1" dirty="0" smtClean="0">
                <a:solidFill>
                  <a:srgbClr val="FFB400"/>
                </a:solidFill>
                <a:latin typeface="Century Gothic"/>
                <a:cs typeface="Century Gothic"/>
              </a:rPr>
              <a:t>habilidades para ser los líderes </a:t>
            </a:r>
            <a:r>
              <a:rPr lang="es-ES_tradnl" sz="3000" dirty="0" smtClean="0">
                <a:solidFill>
                  <a:srgbClr val="FFB400"/>
                </a:solidFill>
                <a:latin typeface="Century Gothic"/>
                <a:cs typeface="Century Gothic"/>
              </a:rPr>
              <a:t>del futuro..</a:t>
            </a:r>
            <a:br>
              <a:rPr lang="es-ES_tradnl" sz="3000" dirty="0" smtClean="0">
                <a:solidFill>
                  <a:srgbClr val="FFB400"/>
                </a:solidFill>
                <a:latin typeface="Century Gothic"/>
                <a:cs typeface="Century Gothic"/>
              </a:rPr>
            </a:br>
            <a:r>
              <a:rPr lang="es-ES_tradnl" sz="3000" dirty="0" smtClean="0">
                <a:solidFill>
                  <a:srgbClr val="FFB400"/>
                </a:solidFill>
                <a:latin typeface="Century Gothic"/>
                <a:cs typeface="Century Gothic"/>
              </a:rPr>
              <a:t/>
            </a:r>
            <a:br>
              <a:rPr lang="es-ES_tradnl" sz="3000" dirty="0" smtClean="0">
                <a:solidFill>
                  <a:srgbClr val="FFB400"/>
                </a:solidFill>
                <a:latin typeface="Century Gothic"/>
                <a:cs typeface="Century Gothic"/>
              </a:rPr>
            </a:br>
            <a:r>
              <a:rPr lang="es-ES_tradnl" sz="3000" dirty="0" smtClean="0">
                <a:solidFill>
                  <a:srgbClr val="FFB400"/>
                </a:solidFill>
                <a:latin typeface="Century Gothic"/>
                <a:cs typeface="Century Gothic"/>
              </a:rPr>
              <a:t>Queremos niños que sean </a:t>
            </a:r>
            <a:r>
              <a:rPr lang="es-ES_tradnl" sz="3000" b="1" dirty="0" smtClean="0">
                <a:solidFill>
                  <a:srgbClr val="FFB400"/>
                </a:solidFill>
                <a:latin typeface="Century Gothic"/>
                <a:cs typeface="Century Gothic"/>
              </a:rPr>
              <a:t>ciudadanos responsables del mundo</a:t>
            </a:r>
            <a:r>
              <a:rPr lang="es-ES_tradnl" sz="3000" dirty="0" smtClean="0">
                <a:solidFill>
                  <a:srgbClr val="FFB400"/>
                </a:solidFill>
                <a:latin typeface="Century Gothic"/>
                <a:cs typeface="Century Gothic"/>
              </a:rPr>
              <a:t>.</a:t>
            </a:r>
            <a:endParaRPr lang="es-ES_tradnl" sz="3000" dirty="0">
              <a:solidFill>
                <a:srgbClr val="FFB400"/>
              </a:solidFill>
              <a:latin typeface="Century Gothic"/>
              <a:cs typeface="Century Gothic"/>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pic>
        <p:nvPicPr>
          <p:cNvPr id="5" name="Imagen 4"/>
          <p:cNvPicPr>
            <a:picLocks noChangeAspect="1"/>
          </p:cNvPicPr>
          <p:nvPr/>
        </p:nvPicPr>
        <p:blipFill>
          <a:blip r:embed="rId4"/>
          <a:stretch>
            <a:fillRect/>
          </a:stretch>
        </p:blipFill>
        <p:spPr>
          <a:xfrm>
            <a:off x="2667106" y="187590"/>
            <a:ext cx="3834623" cy="2553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7588025"/>
      </p:ext>
    </p:extLst>
  </p:cSld>
  <p:clrMapOvr>
    <a:masterClrMapping/>
  </p:clrMapOvr>
  <mc:AlternateContent xmlns:mc="http://schemas.openxmlformats.org/markup-compatibility/2006" xmlns:p14="http://schemas.microsoft.com/office/powerpoint/2010/main">
    <mc:Choice Requires="p14">
      <p:transition spd="slow" p14:dur="2000" advTm="25203"/>
    </mc:Choice>
    <mc:Fallback xmlns="">
      <p:transition xmlns:p14="http://schemas.microsoft.com/office/powerpoint/2010/main" spd="slow" advTm="25203"/>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5358" y="1602530"/>
            <a:ext cx="8042276" cy="2225098"/>
          </a:xfrm>
        </p:spPr>
        <p:txBody>
          <a:bodyPr/>
          <a:lstStyle/>
          <a:p>
            <a:r>
              <a:rPr lang="es-ES_tradnl" sz="3000" dirty="0" smtClean="0">
                <a:solidFill>
                  <a:srgbClr val="FFB400"/>
                </a:solidFill>
                <a:latin typeface="Century Gothic"/>
                <a:cs typeface="Century Gothic"/>
              </a:rPr>
              <a:t>Creemos que implementando la metodología del PEP podremos alcanzar esas metas.</a:t>
            </a:r>
            <a:endParaRPr lang="es-ES_tradnl" sz="3000" dirty="0">
              <a:solidFill>
                <a:srgbClr val="FFB400"/>
              </a:solidFill>
              <a:latin typeface="Century Gothic"/>
              <a:cs typeface="Century Gothic"/>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5" name="Título 3"/>
          <p:cNvSpPr txBox="1">
            <a:spLocks/>
          </p:cNvSpPr>
          <p:nvPr/>
        </p:nvSpPr>
        <p:spPr>
          <a:xfrm>
            <a:off x="685358" y="3679106"/>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endParaRPr lang="es-ES_tradnl" sz="5000" b="1" dirty="0" smtClean="0">
              <a:solidFill>
                <a:srgbClr val="2C7C9F"/>
              </a:solidFill>
              <a:latin typeface="Century Gothic"/>
              <a:cs typeface="Century Gothic"/>
            </a:endParaRPr>
          </a:p>
          <a:p>
            <a:endParaRPr lang="es-ES_tradnl" sz="5000" b="1" dirty="0">
              <a:solidFill>
                <a:srgbClr val="2C7C9F"/>
              </a:solidFill>
              <a:latin typeface="Century Gothic"/>
              <a:cs typeface="Century Gothic"/>
            </a:endParaRPr>
          </a:p>
          <a:p>
            <a:r>
              <a:rPr lang="es-ES_tradnl" sz="5000" b="1" dirty="0" smtClean="0">
                <a:solidFill>
                  <a:srgbClr val="2C7C9F"/>
                </a:solidFill>
                <a:latin typeface="Century Gothic"/>
                <a:cs typeface="Century Gothic"/>
              </a:rPr>
              <a:t>¿Qué creen ustedes?</a:t>
            </a:r>
            <a:endParaRPr lang="es-ES_tradnl" sz="5000" b="1" dirty="0">
              <a:solidFill>
                <a:srgbClr val="2C7C9F"/>
              </a:solidFill>
              <a:latin typeface="Century Gothic"/>
              <a:cs typeface="Century Gothic"/>
            </a:endParaRPr>
          </a:p>
        </p:txBody>
      </p:sp>
    </p:spTree>
    <p:extLst>
      <p:ext uri="{BB962C8B-B14F-4D97-AF65-F5344CB8AC3E}">
        <p14:creationId xmlns:p14="http://schemas.microsoft.com/office/powerpoint/2010/main" val="1845943755"/>
      </p:ext>
    </p:extLst>
  </p:cSld>
  <p:clrMapOvr>
    <a:masterClrMapping/>
  </p:clrMapOvr>
  <mc:AlternateContent xmlns:mc="http://schemas.openxmlformats.org/markup-compatibility/2006" xmlns:p14="http://schemas.microsoft.com/office/powerpoint/2010/main">
    <mc:Choice Requires="p14">
      <p:transition spd="slow" p14:dur="2000" advTm="8534"/>
    </mc:Choice>
    <mc:Fallback xmlns="">
      <p:transition xmlns:p14="http://schemas.microsoft.com/office/powerpoint/2010/main" spd="slow" advTm="853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l"/>
            <a:r>
              <a:rPr lang="es-ES_tradnl" sz="4500" b="1" dirty="0" smtClean="0">
                <a:latin typeface="Century Gothic"/>
                <a:cs typeface="Century Gothic"/>
              </a:rPr>
              <a:t>Sigamos en contacto</a:t>
            </a:r>
            <a:endParaRPr lang="es-ES_tradnl" sz="4500" b="1" dirty="0">
              <a:latin typeface="Century Gothic"/>
              <a:cs typeface="Century Gothic"/>
            </a:endParaRPr>
          </a:p>
        </p:txBody>
      </p:sp>
      <p:sp>
        <p:nvSpPr>
          <p:cNvPr id="3" name="Marcador de contenido 2"/>
          <p:cNvSpPr>
            <a:spLocks noGrp="1"/>
          </p:cNvSpPr>
          <p:nvPr>
            <p:ph idx="1"/>
          </p:nvPr>
        </p:nvSpPr>
        <p:spPr>
          <a:xfrm>
            <a:off x="590550" y="1600201"/>
            <a:ext cx="8553450" cy="4343400"/>
          </a:xfrm>
        </p:spPr>
        <p:txBody>
          <a:bodyPr>
            <a:normAutofit/>
          </a:bodyPr>
          <a:lstStyle/>
          <a:p>
            <a:pPr marL="0" indent="0" algn="just">
              <a:buNone/>
            </a:pPr>
            <a:r>
              <a:rPr lang="es-ES_tradnl" sz="3000" dirty="0">
                <a:solidFill>
                  <a:srgbClr val="FFB400"/>
                </a:solidFill>
                <a:latin typeface="Century Gothic"/>
                <a:cs typeface="Century Gothic"/>
              </a:rPr>
              <a:t>@</a:t>
            </a:r>
            <a:r>
              <a:rPr lang="es-ES_tradnl" sz="3000" dirty="0" err="1">
                <a:solidFill>
                  <a:srgbClr val="FFB400"/>
                </a:solidFill>
                <a:latin typeface="Century Gothic"/>
                <a:cs typeface="Century Gothic"/>
              </a:rPr>
              <a:t>SekElCastillo</a:t>
            </a:r>
            <a:r>
              <a:rPr lang="es-ES_tradnl" sz="3000" dirty="0">
                <a:solidFill>
                  <a:srgbClr val="FFB400"/>
                </a:solidFill>
                <a:latin typeface="Century Gothic"/>
                <a:cs typeface="Century Gothic"/>
              </a:rPr>
              <a:t/>
            </a:r>
            <a:br>
              <a:rPr lang="es-ES_tradnl" sz="3000" dirty="0">
                <a:solidFill>
                  <a:srgbClr val="FFB400"/>
                </a:solidFill>
                <a:latin typeface="Century Gothic"/>
                <a:cs typeface="Century Gothic"/>
              </a:rPr>
            </a:br>
            <a:r>
              <a:rPr lang="es-ES_tradnl" sz="3000" dirty="0" smtClean="0">
                <a:solidFill>
                  <a:srgbClr val="FFB400"/>
                </a:solidFill>
                <a:latin typeface="Century Gothic"/>
                <a:cs typeface="Century Gothic"/>
              </a:rPr>
              <a:t>#</a:t>
            </a:r>
            <a:r>
              <a:rPr lang="es-ES_tradnl" sz="3000" dirty="0" err="1">
                <a:solidFill>
                  <a:srgbClr val="FFB400"/>
                </a:solidFill>
                <a:latin typeface="Century Gothic"/>
                <a:cs typeface="Century Gothic"/>
              </a:rPr>
              <a:t>PrimariaSekElCastillo</a:t>
            </a:r>
            <a:r>
              <a:rPr lang="es-ES_tradnl" sz="3000" dirty="0">
                <a:solidFill>
                  <a:srgbClr val="FFB400"/>
                </a:solidFill>
                <a:latin typeface="Century Gothic"/>
                <a:cs typeface="Century Gothic"/>
              </a:rPr>
              <a:t/>
            </a:r>
            <a:br>
              <a:rPr lang="es-ES_tradnl" sz="3000" dirty="0">
                <a:solidFill>
                  <a:srgbClr val="FFB400"/>
                </a:solidFill>
                <a:latin typeface="Century Gothic"/>
                <a:cs typeface="Century Gothic"/>
              </a:rPr>
            </a:br>
            <a:r>
              <a:rPr lang="es-ES_tradnl" sz="3000" dirty="0">
                <a:solidFill>
                  <a:srgbClr val="FFB400"/>
                </a:solidFill>
                <a:latin typeface="Century Gothic"/>
                <a:cs typeface="Century Gothic"/>
              </a:rPr>
              <a:t>#</a:t>
            </a:r>
            <a:r>
              <a:rPr lang="es-ES_tradnl" sz="3000" dirty="0" err="1">
                <a:solidFill>
                  <a:srgbClr val="FFB400"/>
                </a:solidFill>
                <a:latin typeface="Century Gothic"/>
                <a:cs typeface="Century Gothic"/>
              </a:rPr>
              <a:t>InfantilSekElCastillo</a:t>
            </a:r>
            <a:r>
              <a:rPr lang="es-ES_tradnl" sz="3000" dirty="0">
                <a:solidFill>
                  <a:srgbClr val="FFB400"/>
                </a:solidFill>
                <a:latin typeface="Century Gothic"/>
                <a:cs typeface="Century Gothic"/>
              </a:rPr>
              <a:t/>
            </a:r>
            <a:br>
              <a:rPr lang="es-ES_tradnl" sz="3000" dirty="0">
                <a:solidFill>
                  <a:srgbClr val="FFB400"/>
                </a:solidFill>
                <a:latin typeface="Century Gothic"/>
                <a:cs typeface="Century Gothic"/>
              </a:rPr>
            </a:br>
            <a:endParaRPr lang="es-ES_tradnl" sz="3000" dirty="0" smtClean="0">
              <a:solidFill>
                <a:srgbClr val="FFB400"/>
              </a:solidFill>
              <a:latin typeface="Century Gothic"/>
              <a:cs typeface="Century Gothic"/>
            </a:endParaRPr>
          </a:p>
          <a:p>
            <a:pPr marL="1709738" indent="0">
              <a:buNone/>
            </a:pPr>
            <a:r>
              <a:rPr lang="es-ES_tradnl" sz="3000" dirty="0" err="1" smtClean="0">
                <a:solidFill>
                  <a:srgbClr val="FFB400"/>
                </a:solidFill>
                <a:latin typeface="Century Gothic"/>
                <a:cs typeface="Century Gothic"/>
              </a:rPr>
              <a:t>www.elcastillo.blogsek.es</a:t>
            </a:r>
            <a:r>
              <a:rPr lang="es-ES_tradnl" sz="3000" dirty="0">
                <a:solidFill>
                  <a:srgbClr val="FFB400"/>
                </a:solidFill>
                <a:latin typeface="Century Gothic"/>
                <a:cs typeface="Century Gothic"/>
              </a:rPr>
              <a:t/>
            </a:r>
            <a:br>
              <a:rPr lang="es-ES_tradnl" sz="3000" dirty="0">
                <a:solidFill>
                  <a:srgbClr val="FFB400"/>
                </a:solidFill>
                <a:latin typeface="Century Gothic"/>
                <a:cs typeface="Century Gothic"/>
              </a:rPr>
            </a:br>
            <a:r>
              <a:rPr lang="es-ES_tradnl" sz="3000" dirty="0" smtClean="0">
                <a:solidFill>
                  <a:srgbClr val="FFB400"/>
                </a:solidFill>
                <a:latin typeface="Century Gothic"/>
                <a:cs typeface="Century Gothic"/>
                <a:hlinkClick r:id="rId3"/>
              </a:rPr>
              <a:t>www.infantilelcastillo.blogsek.es</a:t>
            </a:r>
            <a:endParaRPr lang="es-ES_tradnl" sz="3200" dirty="0">
              <a:solidFill>
                <a:srgbClr val="FFB400"/>
              </a:solidFill>
              <a:latin typeface="Century Gothic"/>
              <a:cs typeface="Century Gothic"/>
            </a:endParaRPr>
          </a:p>
          <a:p>
            <a:pPr marL="1709738" indent="0">
              <a:buNone/>
            </a:pPr>
            <a:r>
              <a:rPr lang="es-ES_tradnl" sz="3200" dirty="0" err="1" smtClean="0">
                <a:solidFill>
                  <a:srgbClr val="FFB400"/>
                </a:solidFill>
                <a:latin typeface="Century Gothic"/>
                <a:cs typeface="Century Gothic"/>
              </a:rPr>
              <a:t>www.primariaelcastillo.blogsek.es</a:t>
            </a:r>
            <a:endParaRPr lang="es-ES_tradnl" sz="3200" dirty="0"/>
          </a:p>
          <a:p>
            <a:pPr marL="1709738" indent="0">
              <a:buNone/>
            </a:pPr>
            <a:endParaRPr lang="es-ES_tradnl" sz="3000" dirty="0"/>
          </a:p>
        </p:txBody>
      </p:sp>
      <p:pic>
        <p:nvPicPr>
          <p:cNvPr id="8" name="Imagen 7" descr="Screen Shot 2014-09-23 at 6.50.10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5" name="Título 3"/>
          <p:cNvSpPr txBox="1">
            <a:spLocks/>
          </p:cNvSpPr>
          <p:nvPr/>
        </p:nvSpPr>
        <p:spPr>
          <a:xfrm>
            <a:off x="549276" y="5071046"/>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s-ES_tradnl" sz="5000" b="1" dirty="0" smtClean="0">
                <a:solidFill>
                  <a:srgbClr val="2C7C9F"/>
                </a:solidFill>
                <a:latin typeface="Century Gothic"/>
                <a:cs typeface="Century Gothic"/>
              </a:rPr>
              <a:t>Muchas Gracias</a:t>
            </a:r>
            <a:endParaRPr lang="es-ES_tradnl" sz="5000" b="1" dirty="0">
              <a:solidFill>
                <a:srgbClr val="2C7C9F"/>
              </a:solidFill>
              <a:latin typeface="Century Gothic"/>
              <a:cs typeface="Century Gothic"/>
            </a:endParaRPr>
          </a:p>
        </p:txBody>
      </p:sp>
      <p:pic>
        <p:nvPicPr>
          <p:cNvPr id="2" name="Imagen 1"/>
          <p:cNvPicPr>
            <a:picLocks noChangeAspect="1"/>
          </p:cNvPicPr>
          <p:nvPr/>
        </p:nvPicPr>
        <p:blipFill>
          <a:blip r:embed="rId5"/>
          <a:stretch>
            <a:fillRect/>
          </a:stretch>
        </p:blipFill>
        <p:spPr>
          <a:xfrm>
            <a:off x="5291667" y="1828799"/>
            <a:ext cx="1049867" cy="1049867"/>
          </a:xfrm>
          <a:prstGeom prst="rect">
            <a:avLst/>
          </a:prstGeom>
        </p:spPr>
      </p:pic>
      <p:pic>
        <p:nvPicPr>
          <p:cNvPr id="6" name="Imagen 5"/>
          <p:cNvPicPr>
            <a:picLocks noChangeAspect="1"/>
          </p:cNvPicPr>
          <p:nvPr/>
        </p:nvPicPr>
        <p:blipFill>
          <a:blip r:embed="rId6"/>
          <a:stretch>
            <a:fillRect/>
          </a:stretch>
        </p:blipFill>
        <p:spPr>
          <a:xfrm>
            <a:off x="71967" y="3807456"/>
            <a:ext cx="2281767" cy="1594274"/>
          </a:xfrm>
          <a:prstGeom prst="rect">
            <a:avLst/>
          </a:prstGeom>
        </p:spPr>
      </p:pic>
    </p:spTree>
    <p:extLst>
      <p:ext uri="{BB962C8B-B14F-4D97-AF65-F5344CB8AC3E}">
        <p14:creationId xmlns:p14="http://schemas.microsoft.com/office/powerpoint/2010/main" val="3661040564"/>
      </p:ext>
    </p:extLst>
  </p:cSld>
  <p:clrMapOvr>
    <a:masterClrMapping/>
  </p:clrMapOvr>
  <mc:AlternateContent xmlns:mc="http://schemas.openxmlformats.org/markup-compatibility/2006" xmlns:p14="http://schemas.microsoft.com/office/powerpoint/2010/main">
    <mc:Choice Requires="p14">
      <p:transition spd="slow" p14:dur="2000" advTm="36753"/>
    </mc:Choice>
    <mc:Fallback xmlns="">
      <p:transition xmlns:p14="http://schemas.microsoft.com/office/powerpoint/2010/main" spd="slow" advTm="36753"/>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p:txBody>
          <a:bodyPr>
            <a:normAutofit/>
          </a:bodyPr>
          <a:lstStyle/>
          <a:p>
            <a:pPr marL="619125" indent="-619125" algn="just">
              <a:buFont typeface="+mj-lt"/>
              <a:buAutoNum type="arabicPeriod"/>
            </a:pPr>
            <a:r>
              <a:rPr lang="es-ES_tradnl" sz="3600" dirty="0" smtClean="0">
                <a:latin typeface="Times New Roman"/>
                <a:cs typeface="Times New Roman"/>
              </a:rPr>
              <a:t>El modelo curricular PEP se basa en:</a:t>
            </a:r>
          </a:p>
          <a:p>
            <a:pPr marL="1254125" lvl="1" indent="-619125" algn="just">
              <a:buAutoNum type="alphaLcParenR"/>
            </a:pPr>
            <a:r>
              <a:rPr lang="es-ES_tradnl" sz="3400" dirty="0" smtClean="0">
                <a:latin typeface="Times New Roman"/>
                <a:cs typeface="Times New Roman"/>
              </a:rPr>
              <a:t>El enfoque conductista del psicólogo Americano, </a:t>
            </a:r>
            <a:r>
              <a:rPr lang="es-ES_tradnl" sz="3400" dirty="0" err="1" smtClean="0">
                <a:latin typeface="Times New Roman"/>
                <a:cs typeface="Times New Roman"/>
              </a:rPr>
              <a:t>Skinner</a:t>
            </a:r>
            <a:r>
              <a:rPr lang="es-ES_tradnl" sz="3400" dirty="0" smtClean="0">
                <a:latin typeface="Times New Roman"/>
                <a:cs typeface="Times New Roman"/>
              </a:rPr>
              <a:t>.</a:t>
            </a:r>
          </a:p>
          <a:p>
            <a:pPr marL="1254125" lvl="1" indent="-619125" algn="just">
              <a:buAutoNum type="alphaLcParenR"/>
            </a:pPr>
            <a:r>
              <a:rPr lang="es-ES_tradnl" sz="3400" dirty="0" smtClean="0">
                <a:latin typeface="Times New Roman"/>
                <a:cs typeface="Times New Roman"/>
              </a:rPr>
              <a:t>El enfoque constructivista del psicólogo Americano, </a:t>
            </a:r>
            <a:r>
              <a:rPr lang="es-ES_tradnl" sz="3400" dirty="0" err="1" smtClean="0">
                <a:latin typeface="Times New Roman"/>
                <a:cs typeface="Times New Roman"/>
              </a:rPr>
              <a:t>Skinner</a:t>
            </a:r>
            <a:r>
              <a:rPr lang="es-ES_tradnl" sz="3400" dirty="0" smtClean="0">
                <a:latin typeface="Times New Roman"/>
                <a:cs typeface="Times New Roman"/>
              </a:rPr>
              <a:t>.</a:t>
            </a:r>
          </a:p>
          <a:p>
            <a:pPr marL="1254125" lvl="1" indent="-619125" algn="just">
              <a:buAutoNum type="alphaLcParenR"/>
            </a:pPr>
            <a:r>
              <a:rPr lang="es-ES_tradnl" sz="3400" dirty="0" smtClean="0">
                <a:latin typeface="Times New Roman"/>
                <a:cs typeface="Times New Roman"/>
              </a:rPr>
              <a:t>El enfoque constructivista del psicólogo Soviético, Lev Vygotsky.</a:t>
            </a:r>
            <a:endParaRPr lang="es-ES_tradnl" sz="3400" dirty="0">
              <a:latin typeface="Times New Roman"/>
              <a:cs typeface="Times New Roman"/>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4" name="Título 3"/>
          <p:cNvSpPr>
            <a:spLocks noGrp="1"/>
          </p:cNvSpPr>
          <p:nvPr>
            <p:ph type="title"/>
          </p:nvPr>
        </p:nvSpPr>
        <p:spPr/>
        <p:txBody>
          <a:bodyPr/>
          <a:lstStyle/>
          <a:p>
            <a:r>
              <a:rPr lang="es-ES_tradnl" b="1" dirty="0" smtClean="0">
                <a:latin typeface="Times New Roman"/>
                <a:cs typeface="Times New Roman"/>
              </a:rPr>
              <a:t>Preguntas de Reflexión</a:t>
            </a:r>
            <a:endParaRPr lang="es-ES_tradnl" sz="2200" dirty="0">
              <a:latin typeface="Times New Roman"/>
              <a:cs typeface="Times New Roman"/>
            </a:endParaRPr>
          </a:p>
        </p:txBody>
      </p:sp>
    </p:spTree>
    <p:extLst>
      <p:ext uri="{BB962C8B-B14F-4D97-AF65-F5344CB8AC3E}">
        <p14:creationId xmlns:p14="http://schemas.microsoft.com/office/powerpoint/2010/main" val="4204295595"/>
      </p:ext>
    </p:extLst>
  </p:cSld>
  <p:clrMapOvr>
    <a:masterClrMapping/>
  </p:clrMapOvr>
  <mc:AlternateContent xmlns:mc="http://schemas.openxmlformats.org/markup-compatibility/2006" xmlns:p14="http://schemas.microsoft.com/office/powerpoint/2010/main">
    <mc:Choice Requires="p14">
      <p:transition spd="slow" p14:dur="2000" advTm="61543"/>
    </mc:Choice>
    <mc:Fallback xmlns="">
      <p:transition xmlns:p14="http://schemas.microsoft.com/office/powerpoint/2010/main" spd="slow" advTm="61543"/>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b="1" dirty="0">
                <a:latin typeface="Times New Roman"/>
                <a:cs typeface="Times New Roman"/>
              </a:rPr>
              <a:t>Preguntas de Reflexión</a:t>
            </a:r>
            <a:endParaRPr lang="es-ES_tradnl" sz="2200" dirty="0">
              <a:latin typeface="Times New Roman"/>
              <a:cs typeface="Times New Roman"/>
            </a:endParaRPr>
          </a:p>
        </p:txBody>
      </p:sp>
      <p:sp>
        <p:nvSpPr>
          <p:cNvPr id="7" name="Marcador de contenido 6"/>
          <p:cNvSpPr>
            <a:spLocks noGrp="1"/>
          </p:cNvSpPr>
          <p:nvPr>
            <p:ph idx="1"/>
          </p:nvPr>
        </p:nvSpPr>
        <p:spPr/>
        <p:txBody>
          <a:bodyPr>
            <a:normAutofit/>
          </a:bodyPr>
          <a:lstStyle/>
          <a:p>
            <a:pPr marL="742950" indent="-742950" algn="just">
              <a:buFont typeface="+mj-lt"/>
              <a:buAutoNum type="arabicPeriod" startAt="2"/>
            </a:pPr>
            <a:r>
              <a:rPr lang="es-ES_tradnl" sz="3600" dirty="0" smtClean="0">
                <a:latin typeface="Times New Roman"/>
                <a:cs typeface="Times New Roman"/>
              </a:rPr>
              <a:t>“Aprendizaje Constructivista” es:</a:t>
            </a:r>
          </a:p>
          <a:p>
            <a:pPr marL="1200150" lvl="1" indent="-742950" algn="just">
              <a:buAutoNum type="alphaLcParenR"/>
            </a:pPr>
            <a:r>
              <a:rPr lang="es-ES_tradnl" sz="3400" dirty="0" smtClean="0">
                <a:latin typeface="Times New Roman"/>
                <a:cs typeface="Times New Roman"/>
              </a:rPr>
              <a:t>Aprender a través de los cinco sentidos.</a:t>
            </a:r>
          </a:p>
          <a:p>
            <a:pPr marL="1200150" lvl="1" indent="-742950" algn="just">
              <a:buAutoNum type="alphaLcParenR"/>
            </a:pPr>
            <a:r>
              <a:rPr lang="es-ES_tradnl" sz="3400" dirty="0" smtClean="0">
                <a:latin typeface="Times New Roman"/>
                <a:cs typeface="Times New Roman"/>
              </a:rPr>
              <a:t>Aprender al tener nuevas experiencias que interactúan con nuestra experiencia previa.</a:t>
            </a:r>
          </a:p>
          <a:p>
            <a:pPr marL="1200150" lvl="1" indent="-742950" algn="just">
              <a:buAutoNum type="alphaLcParenR"/>
            </a:pPr>
            <a:r>
              <a:rPr lang="es-ES_tradnl" sz="3400" dirty="0" smtClean="0">
                <a:latin typeface="Times New Roman"/>
                <a:cs typeface="Times New Roman"/>
              </a:rPr>
              <a:t>Aprender con la ayuda de otro.</a:t>
            </a:r>
            <a:endParaRPr lang="es-ES_tradnl" sz="3400" dirty="0">
              <a:latin typeface="Times New Roman"/>
              <a:cs typeface="Times New Roman"/>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Tree>
    <p:extLst>
      <p:ext uri="{BB962C8B-B14F-4D97-AF65-F5344CB8AC3E}">
        <p14:creationId xmlns:p14="http://schemas.microsoft.com/office/powerpoint/2010/main" val="2084162469"/>
      </p:ext>
    </p:extLst>
  </p:cSld>
  <p:clrMapOvr>
    <a:masterClrMapping/>
  </p:clrMapOvr>
  <mc:AlternateContent xmlns:mc="http://schemas.openxmlformats.org/markup-compatibility/2006" xmlns:p14="http://schemas.microsoft.com/office/powerpoint/2010/main">
    <mc:Choice Requires="p14">
      <p:transition spd="slow" p14:dur="2000" advTm="38133"/>
    </mc:Choice>
    <mc:Fallback xmlns="">
      <p:transition xmlns:p14="http://schemas.microsoft.com/office/powerpoint/2010/main" spd="slow" advTm="38133"/>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b="1" dirty="0">
                <a:latin typeface="Times New Roman"/>
                <a:cs typeface="Times New Roman"/>
              </a:rPr>
              <a:t>Preguntas de Reflexión</a:t>
            </a:r>
            <a:endParaRPr lang="es-ES_tradnl" sz="2200" dirty="0">
              <a:latin typeface="Times New Roman"/>
              <a:cs typeface="Times New Roman"/>
            </a:endParaRPr>
          </a:p>
        </p:txBody>
      </p:sp>
      <p:sp>
        <p:nvSpPr>
          <p:cNvPr id="7" name="Marcador de contenido 6"/>
          <p:cNvSpPr>
            <a:spLocks noGrp="1"/>
          </p:cNvSpPr>
          <p:nvPr>
            <p:ph idx="1"/>
          </p:nvPr>
        </p:nvSpPr>
        <p:spPr>
          <a:xfrm>
            <a:off x="549275" y="2615451"/>
            <a:ext cx="8042276" cy="3328149"/>
          </a:xfrm>
        </p:spPr>
        <p:txBody>
          <a:bodyPr>
            <a:normAutofit/>
          </a:bodyPr>
          <a:lstStyle/>
          <a:p>
            <a:pPr marL="742950" indent="-742950" algn="just">
              <a:buFont typeface="+mj-lt"/>
              <a:buAutoNum type="arabicPeriod" startAt="3"/>
            </a:pPr>
            <a:r>
              <a:rPr lang="es-ES_tradnl" sz="3600" dirty="0" smtClean="0">
                <a:latin typeface="Times New Roman"/>
                <a:cs typeface="Times New Roman"/>
              </a:rPr>
              <a:t>Nombre las tres características más importantes de la filosofía educativa del PEP.</a:t>
            </a:r>
            <a:endParaRPr lang="es-ES_tradnl" sz="3400" dirty="0">
              <a:latin typeface="Times New Roman"/>
              <a:cs typeface="Times New Roman"/>
            </a:endParaRPr>
          </a:p>
        </p:txBody>
      </p:sp>
      <p:pic>
        <p:nvPicPr>
          <p:cNvPr id="8" name="Imagen 7"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Tree>
    <p:extLst>
      <p:ext uri="{BB962C8B-B14F-4D97-AF65-F5344CB8AC3E}">
        <p14:creationId xmlns:p14="http://schemas.microsoft.com/office/powerpoint/2010/main" val="1548571976"/>
      </p:ext>
    </p:extLst>
  </p:cSld>
  <p:clrMapOvr>
    <a:masterClrMapping/>
  </p:clrMapOvr>
  <mc:AlternateContent xmlns:mc="http://schemas.openxmlformats.org/markup-compatibility/2006" xmlns:p14="http://schemas.microsoft.com/office/powerpoint/2010/main">
    <mc:Choice Requires="p14">
      <p:transition spd="slow" p14:dur="2000" advTm="26511"/>
    </mc:Choice>
    <mc:Fallback xmlns="">
      <p:transition xmlns:p14="http://schemas.microsoft.com/office/powerpoint/2010/main" spd="slow" advTm="26511"/>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sp>
        <p:nvSpPr>
          <p:cNvPr id="4" name="Título 3"/>
          <p:cNvSpPr>
            <a:spLocks noGrp="1"/>
          </p:cNvSpPr>
          <p:nvPr>
            <p:ph type="title"/>
          </p:nvPr>
        </p:nvSpPr>
        <p:spPr/>
        <p:txBody>
          <a:bodyPr/>
          <a:lstStyle/>
          <a:p>
            <a:r>
              <a:rPr lang="es-ES_tradnl" b="1" dirty="0" smtClean="0">
                <a:latin typeface="Times New Roman"/>
                <a:cs typeface="Times New Roman"/>
              </a:rPr>
              <a:t>¿Cómo se han sentido?</a:t>
            </a:r>
            <a:endParaRPr lang="es-ES_tradnl" sz="2200" b="1" dirty="0">
              <a:latin typeface="Times New Roman"/>
              <a:cs typeface="Times New Roman"/>
            </a:endParaRPr>
          </a:p>
        </p:txBody>
      </p:sp>
      <p:sp>
        <p:nvSpPr>
          <p:cNvPr id="7" name="Marcador de contenido 6"/>
          <p:cNvSpPr>
            <a:spLocks noGrp="1"/>
          </p:cNvSpPr>
          <p:nvPr>
            <p:ph idx="1"/>
          </p:nvPr>
        </p:nvSpPr>
        <p:spPr>
          <a:xfrm>
            <a:off x="498475" y="1614737"/>
            <a:ext cx="8147051" cy="4364598"/>
          </a:xfrm>
        </p:spPr>
        <p:txBody>
          <a:bodyPr>
            <a:normAutofit fontScale="77500" lnSpcReduction="20000"/>
          </a:bodyPr>
          <a:lstStyle/>
          <a:p>
            <a:pPr marL="514350" indent="-514350" algn="just">
              <a:buFont typeface="+mj-lt"/>
              <a:buAutoNum type="arabicPeriod"/>
            </a:pPr>
            <a:r>
              <a:rPr lang="es-ES_tradnl" sz="3400" dirty="0" smtClean="0">
                <a:latin typeface="Times New Roman"/>
                <a:cs typeface="Times New Roman"/>
              </a:rPr>
              <a:t>¿Les ayudaron estas actividades para aprender sobre el PEP?</a:t>
            </a:r>
          </a:p>
          <a:p>
            <a:pPr marL="514350" indent="-514350" algn="just">
              <a:buFont typeface="+mj-lt"/>
              <a:buAutoNum type="arabicPeriod"/>
            </a:pPr>
            <a:r>
              <a:rPr lang="es-ES_tradnl" sz="3400" dirty="0" smtClean="0">
                <a:latin typeface="Times New Roman"/>
                <a:cs typeface="Times New Roman"/>
              </a:rPr>
              <a:t>¿Se sintieron capaces de contestar las preguntas?</a:t>
            </a:r>
          </a:p>
          <a:p>
            <a:pPr marL="514350" indent="-514350" algn="just">
              <a:buFont typeface="+mj-lt"/>
              <a:buAutoNum type="arabicPeriod"/>
            </a:pPr>
            <a:r>
              <a:rPr lang="es-ES_tradnl" sz="3400" dirty="0" smtClean="0">
                <a:latin typeface="Times New Roman"/>
                <a:cs typeface="Times New Roman"/>
              </a:rPr>
              <a:t>¿Les parece ésta una forma eficiente y efectiva para aprender?</a:t>
            </a:r>
          </a:p>
          <a:p>
            <a:pPr marL="514350" indent="-514350" algn="just">
              <a:buFont typeface="+mj-lt"/>
              <a:buAutoNum type="arabicPeriod"/>
            </a:pPr>
            <a:r>
              <a:rPr lang="es-ES_tradnl" sz="3400" dirty="0" smtClean="0">
                <a:latin typeface="Times New Roman"/>
                <a:cs typeface="Times New Roman"/>
              </a:rPr>
              <a:t>¿Tienen ganas de continuar aprendiendo sobre el PEP de esta manera?</a:t>
            </a:r>
          </a:p>
          <a:p>
            <a:pPr marL="514350" indent="-514350" algn="just">
              <a:buFont typeface="+mj-lt"/>
              <a:buAutoNum type="arabicPeriod"/>
            </a:pPr>
            <a:r>
              <a:rPr lang="es-ES_tradnl" sz="3400" dirty="0" smtClean="0">
                <a:latin typeface="Times New Roman"/>
                <a:cs typeface="Times New Roman"/>
              </a:rPr>
              <a:t>¿Cómo enfrentarían el aprendizaje de las matemáticas, el inglés y las ciencias bajo una metodología como la que acaban de vivenciar?</a:t>
            </a:r>
          </a:p>
          <a:p>
            <a:pPr marL="514350" indent="-514350">
              <a:buFont typeface="+mj-lt"/>
              <a:buAutoNum type="arabicPeriod"/>
            </a:pPr>
            <a:endParaRPr lang="es-ES_tradnl" sz="3400" dirty="0"/>
          </a:p>
        </p:txBody>
      </p:sp>
    </p:spTree>
    <p:extLst>
      <p:ext uri="{BB962C8B-B14F-4D97-AF65-F5344CB8AC3E}">
        <p14:creationId xmlns:p14="http://schemas.microsoft.com/office/powerpoint/2010/main" val="1067678536"/>
      </p:ext>
    </p:extLst>
  </p:cSld>
  <p:clrMapOvr>
    <a:masterClrMapping/>
  </p:clrMapOvr>
  <mc:AlternateContent xmlns:mc="http://schemas.openxmlformats.org/markup-compatibility/2006" xmlns:p14="http://schemas.microsoft.com/office/powerpoint/2010/main">
    <mc:Choice Requires="p14">
      <p:transition spd="slow" p14:dur="2000" advTm="83152"/>
    </mc:Choice>
    <mc:Fallback xmlns="">
      <p:transition xmlns:p14="http://schemas.microsoft.com/office/powerpoint/2010/main" spd="slow" advTm="83152"/>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Screen Shot 2014-09-23 at 6.50.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037" y="-1"/>
            <a:ext cx="4094819" cy="1533581"/>
          </a:xfrm>
          <a:prstGeom prst="rect">
            <a:avLst/>
          </a:prstGeom>
        </p:spPr>
      </p:pic>
      <p:sp>
        <p:nvSpPr>
          <p:cNvPr id="4" name="Título 3"/>
          <p:cNvSpPr>
            <a:spLocks noGrp="1"/>
          </p:cNvSpPr>
          <p:nvPr>
            <p:ph type="title"/>
          </p:nvPr>
        </p:nvSpPr>
        <p:spPr>
          <a:xfrm>
            <a:off x="641507" y="3440234"/>
            <a:ext cx="8042276" cy="1336956"/>
          </a:xfrm>
        </p:spPr>
        <p:txBody>
          <a:bodyPr/>
          <a:lstStyle/>
          <a:p>
            <a:r>
              <a:rPr lang="es-ES_tradnl" sz="5500" b="1" dirty="0" smtClean="0">
                <a:solidFill>
                  <a:schemeClr val="accent4"/>
                </a:solidFill>
                <a:latin typeface="Century Gothic"/>
                <a:cs typeface="Century Gothic"/>
              </a:rPr>
              <a:t>Cómo Aprenden </a:t>
            </a:r>
            <a:r>
              <a:rPr lang="es-ES_tradnl" sz="5500" b="1" dirty="0">
                <a:solidFill>
                  <a:schemeClr val="accent4"/>
                </a:solidFill>
                <a:latin typeface="Century Gothic"/>
                <a:cs typeface="Century Gothic"/>
              </a:rPr>
              <a:t>N</a:t>
            </a:r>
            <a:r>
              <a:rPr lang="es-ES_tradnl" sz="5500" b="1" dirty="0" smtClean="0">
                <a:solidFill>
                  <a:schemeClr val="accent4"/>
                </a:solidFill>
                <a:latin typeface="Century Gothic"/>
                <a:cs typeface="Century Gothic"/>
              </a:rPr>
              <a:t>uestros </a:t>
            </a:r>
            <a:r>
              <a:rPr lang="es-ES_tradnl" sz="5500" b="1" dirty="0">
                <a:solidFill>
                  <a:schemeClr val="accent4"/>
                </a:solidFill>
                <a:latin typeface="Century Gothic"/>
                <a:cs typeface="Century Gothic"/>
              </a:rPr>
              <a:t>H</a:t>
            </a:r>
            <a:r>
              <a:rPr lang="es-ES_tradnl" sz="5500" b="1" dirty="0" smtClean="0">
                <a:solidFill>
                  <a:schemeClr val="accent4"/>
                </a:solidFill>
                <a:latin typeface="Century Gothic"/>
                <a:cs typeface="Century Gothic"/>
              </a:rPr>
              <a:t>ijos en el PEP</a:t>
            </a:r>
            <a:r>
              <a:rPr lang="es-ES_tradnl" sz="7200" b="1" dirty="0" smtClean="0">
                <a:solidFill>
                  <a:schemeClr val="accent4"/>
                </a:solidFill>
                <a:latin typeface="Century Gothic"/>
                <a:cs typeface="Century Gothic"/>
              </a:rPr>
              <a:t/>
            </a:r>
            <a:br>
              <a:rPr lang="es-ES_tradnl" sz="7200" b="1" dirty="0" smtClean="0">
                <a:solidFill>
                  <a:schemeClr val="accent4"/>
                </a:solidFill>
                <a:latin typeface="Century Gothic"/>
                <a:cs typeface="Century Gothic"/>
              </a:rPr>
            </a:br>
            <a:endParaRPr lang="es-ES_tradnl" sz="7200" b="1" dirty="0">
              <a:solidFill>
                <a:schemeClr val="accent4"/>
              </a:solidFill>
              <a:latin typeface="Century Gothic"/>
              <a:cs typeface="Century Gothic"/>
            </a:endParaRPr>
          </a:p>
        </p:txBody>
      </p:sp>
      <p:pic>
        <p:nvPicPr>
          <p:cNvPr id="5" name="Imagen 4"/>
          <p:cNvPicPr>
            <a:picLocks noChangeAspect="1"/>
          </p:cNvPicPr>
          <p:nvPr/>
        </p:nvPicPr>
        <p:blipFill>
          <a:blip r:embed="rId4"/>
          <a:stretch>
            <a:fillRect/>
          </a:stretch>
        </p:blipFill>
        <p:spPr>
          <a:xfrm>
            <a:off x="0" y="3824826"/>
            <a:ext cx="9144000" cy="2647339"/>
          </a:xfrm>
          <a:prstGeom prst="rect">
            <a:avLst/>
          </a:prstGeom>
        </p:spPr>
      </p:pic>
    </p:spTree>
    <p:extLst>
      <p:ext uri="{BB962C8B-B14F-4D97-AF65-F5344CB8AC3E}">
        <p14:creationId xmlns:p14="http://schemas.microsoft.com/office/powerpoint/2010/main" val="1012394277"/>
      </p:ext>
    </p:extLst>
  </p:cSld>
  <p:clrMapOvr>
    <a:masterClrMapping/>
  </p:clrMapOvr>
  <mc:AlternateContent xmlns:mc="http://schemas.openxmlformats.org/markup-compatibility/2006" xmlns:p14="http://schemas.microsoft.com/office/powerpoint/2010/main">
    <mc:Choice Requires="p14">
      <p:transition spd="slow" p14:dur="2000" advTm="48559"/>
    </mc:Choice>
    <mc:Fallback xmlns="">
      <p:transition xmlns:p14="http://schemas.microsoft.com/office/powerpoint/2010/main" spd="slow" advTm="48559"/>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smtClean="0">
                <a:solidFill>
                  <a:srgbClr val="FFB400"/>
                </a:solidFill>
                <a:latin typeface="Century Gothic"/>
                <a:cs typeface="Century Gothic"/>
              </a:rPr>
              <a:t>Veamos otra perspectiva…</a:t>
            </a:r>
            <a:endParaRPr lang="es-ES_tradnl" b="1" dirty="0">
              <a:solidFill>
                <a:srgbClr val="FFB400"/>
              </a:solidFill>
              <a:latin typeface="Century Gothic"/>
              <a:cs typeface="Century Gothic"/>
            </a:endParaRPr>
          </a:p>
        </p:txBody>
      </p:sp>
      <p:pic>
        <p:nvPicPr>
          <p:cNvPr id="4" name="Imagen 3" descr="Screen Shot 2014-09-23 at 6.50.1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67397" y="0"/>
            <a:ext cx="2104533" cy="788184"/>
          </a:xfrm>
          <a:prstGeom prst="rect">
            <a:avLst/>
          </a:prstGeom>
        </p:spPr>
      </p:pic>
      <p:pic>
        <p:nvPicPr>
          <p:cNvPr id="5" name="Imagen 4" descr="Screen Shot 2014-09-23 at 7.51.30 PM.png">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900" y="2222501"/>
            <a:ext cx="6426200" cy="3721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7512354"/>
      </p:ext>
    </p:extLst>
  </p:cSld>
  <p:clrMapOvr>
    <a:masterClrMapping/>
  </p:clrMapOvr>
  <mc:AlternateContent xmlns:mc="http://schemas.openxmlformats.org/markup-compatibility/2006" xmlns:p14="http://schemas.microsoft.com/office/powerpoint/2010/main">
    <mc:Choice Requires="p14">
      <p:transition spd="slow" p14:dur="2000" advTm="10679"/>
    </mc:Choice>
    <mc:Fallback xmlns="">
      <p:transition xmlns:p14="http://schemas.microsoft.com/office/powerpoint/2010/main" spd="slow" advTm="10679"/>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0.7"/>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13.6"/>
</p:tagLst>
</file>

<file path=ppt/tags/tag4.xml><?xml version="1.0" encoding="utf-8"?>
<p:tagLst xmlns:a="http://schemas.openxmlformats.org/drawingml/2006/main" xmlns:r="http://schemas.openxmlformats.org/officeDocument/2006/relationships" xmlns:p="http://schemas.openxmlformats.org/presentationml/2006/main">
  <p:tag name="TIMING" val="|5.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a">
  <a:themeElements>
    <a:clrScheme name="Bris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Brisa.thmx</Template>
  <TotalTime>954</TotalTime>
  <Words>2835</Words>
  <Application>Microsoft Macintosh PowerPoint</Application>
  <PresentationFormat>Presentación en pantalla (4:3)</PresentationFormat>
  <Paragraphs>252</Paragraphs>
  <Slides>32</Slides>
  <Notes>32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Brisa</vt:lpstr>
      <vt:lpstr>Cómo Aprenden Nuestros Hijos en el PEP</vt:lpstr>
      <vt:lpstr>Actividades de hoy</vt:lpstr>
      <vt:lpstr>Presentación de PowerPoint</vt:lpstr>
      <vt:lpstr>Preguntas de Reflexión</vt:lpstr>
      <vt:lpstr>Preguntas de Reflexión</vt:lpstr>
      <vt:lpstr>Preguntas de Reflexión</vt:lpstr>
      <vt:lpstr>¿Cómo se han sentido?</vt:lpstr>
      <vt:lpstr>Cómo Aprenden Nuestros Hijos en el PEP </vt:lpstr>
      <vt:lpstr>Veamos otra perspectiva…</vt:lpstr>
      <vt:lpstr>Presentación de PowerPoint</vt:lpstr>
      <vt:lpstr>El Aprendizaje en el PEP</vt:lpstr>
      <vt:lpstr>Queremos que los niños comprendan</vt:lpstr>
      <vt:lpstr>Queremos que tengan habilidades</vt:lpstr>
      <vt:lpstr>Queremos que tengan actitudes y atributos</vt:lpstr>
      <vt:lpstr>El Aprendizaje en el PEP</vt:lpstr>
      <vt:lpstr>A mezclarse</vt:lpstr>
      <vt:lpstr>Una indagación acerca de cómo interactuamos con el espacio que nos rodea.</vt:lpstr>
      <vt:lpstr>Una indagación acerca de cómo interactuamos con el espacio que nos rodea.</vt:lpstr>
      <vt:lpstr>Presentación de PowerPoint</vt:lpstr>
      <vt:lpstr>Presentación de PowerPoint</vt:lpstr>
      <vt:lpstr>Presentación de PowerPoint</vt:lpstr>
      <vt:lpstr>Presentación de PowerPoint</vt:lpstr>
      <vt:lpstr>Cómo enseñamos en el PEP</vt:lpstr>
      <vt:lpstr>¿Cómo sabemos que nuestros hijos están aprendiendo?</vt:lpstr>
      <vt:lpstr>¿Cómo sabemos que nuestros hijos están aprendiendo?</vt:lpstr>
      <vt:lpstr>¿Cómo sabemos que nuestros hijos están aprendiendo?</vt:lpstr>
      <vt:lpstr>¿Cómo sabemos que nuestros hijos están aprendiendo?</vt:lpstr>
      <vt:lpstr>¿Cómo sabemos que nuestros hijos están aprendiendo?</vt:lpstr>
      <vt:lpstr>¿Cómo aprenden nuestros hijos en el PEP?</vt:lpstr>
      <vt:lpstr>Queremos niños capaces de comprender lo que pasa en el mundo.  Queremos niños que tengan las habilidades para ser los líderes del futuro..  Queremos niños que sean ciudadanos responsables del mundo.</vt:lpstr>
      <vt:lpstr>Creemos que implementando la metodología del PEP podremos alcanzar esas metas.</vt:lpstr>
      <vt:lpstr>Sigamos en contacto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Kemeny</dc:creator>
  <cp:lastModifiedBy>Daniela Kemeny</cp:lastModifiedBy>
  <cp:revision>45</cp:revision>
  <dcterms:created xsi:type="dcterms:W3CDTF">2014-09-23T16:52:36Z</dcterms:created>
  <dcterms:modified xsi:type="dcterms:W3CDTF">2014-10-01T13:48:29Z</dcterms:modified>
</cp:coreProperties>
</file>